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79" r:id="rId5"/>
    <p:sldId id="284" r:id="rId6"/>
    <p:sldId id="269" r:id="rId7"/>
    <p:sldId id="265" r:id="rId8"/>
    <p:sldId id="274" r:id="rId9"/>
    <p:sldId id="275" r:id="rId10"/>
    <p:sldId id="267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8DD241-B5D1-4714-9236-3A31B7E0828C}" v="4" dt="2020-07-06T17:59:09.205"/>
    <p1510:client id="{1E74C5C5-22A3-4B71-B8E9-44ABC9AB6A51}" v="11" dt="2020-07-06T17:47:09.482"/>
    <p1510:client id="{5F676057-FC65-4107-87F1-AE7C23DB07A4}" v="1" dt="2020-07-06T18:34:58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737"/>
  </p:normalViewPr>
  <p:slideViewPr>
    <p:cSldViewPr snapToGrid="0">
      <p:cViewPr varScale="1">
        <p:scale>
          <a:sx n="85" d="100"/>
          <a:sy n="85" d="100"/>
        </p:scale>
        <p:origin x="6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Paternoster" userId="a94b9e3d-be21-40ca-bd41-20887ffc1def" providerId="ADAL" clId="{1A8DD241-B5D1-4714-9236-3A31B7E0828C}"/>
    <pc:docChg chg="undo custSel addSld delSld modSld">
      <pc:chgData name="Heather Paternoster" userId="a94b9e3d-be21-40ca-bd41-20887ffc1def" providerId="ADAL" clId="{1A8DD241-B5D1-4714-9236-3A31B7E0828C}" dt="2020-07-06T17:59:09.205" v="8"/>
      <pc:docMkLst>
        <pc:docMk/>
      </pc:docMkLst>
      <pc:sldChg chg="new del">
        <pc:chgData name="Heather Paternoster" userId="a94b9e3d-be21-40ca-bd41-20887ffc1def" providerId="ADAL" clId="{1A8DD241-B5D1-4714-9236-3A31B7E0828C}" dt="2020-07-06T17:58:53.530" v="6" actId="680"/>
        <pc:sldMkLst>
          <pc:docMk/>
          <pc:sldMk cId="1178946157" sldId="283"/>
        </pc:sldMkLst>
      </pc:sldChg>
      <pc:sldChg chg="addSp delSp modSp new del mod delAnim modAnim">
        <pc:chgData name="Heather Paternoster" userId="a94b9e3d-be21-40ca-bd41-20887ffc1def" providerId="ADAL" clId="{1A8DD241-B5D1-4714-9236-3A31B7E0828C}" dt="2020-07-06T17:58:45.351" v="4" actId="2696"/>
        <pc:sldMkLst>
          <pc:docMk/>
          <pc:sldMk cId="2215568814" sldId="283"/>
        </pc:sldMkLst>
        <pc:spChg chg="del">
          <ac:chgData name="Heather Paternoster" userId="a94b9e3d-be21-40ca-bd41-20887ffc1def" providerId="ADAL" clId="{1A8DD241-B5D1-4714-9236-3A31B7E0828C}" dt="2020-07-06T17:57:49.173" v="1"/>
          <ac:spMkLst>
            <pc:docMk/>
            <pc:sldMk cId="2215568814" sldId="283"/>
            <ac:spMk id="3" creationId="{B184D069-3637-4840-8E2E-3377C32ABA82}"/>
          </ac:spMkLst>
        </pc:spChg>
        <pc:spChg chg="add mod">
          <ac:chgData name="Heather Paternoster" userId="a94b9e3d-be21-40ca-bd41-20887ffc1def" providerId="ADAL" clId="{1A8DD241-B5D1-4714-9236-3A31B7E0828C}" dt="2020-07-06T17:58:41.290" v="3" actId="478"/>
          <ac:spMkLst>
            <pc:docMk/>
            <pc:sldMk cId="2215568814" sldId="283"/>
            <ac:spMk id="6" creationId="{2CB0B21A-BCF3-4AB6-9C79-D098F095A16E}"/>
          </ac:spMkLst>
        </pc:spChg>
        <pc:picChg chg="add del mod">
          <ac:chgData name="Heather Paternoster" userId="a94b9e3d-be21-40ca-bd41-20887ffc1def" providerId="ADAL" clId="{1A8DD241-B5D1-4714-9236-3A31B7E0828C}" dt="2020-07-06T17:58:41.290" v="3" actId="478"/>
          <ac:picMkLst>
            <pc:docMk/>
            <pc:sldMk cId="2215568814" sldId="283"/>
            <ac:picMk id="4" creationId="{EEB334F6-91C9-461B-B567-0D7D0504486E}"/>
          </ac:picMkLst>
        </pc:picChg>
      </pc:sldChg>
      <pc:sldChg chg="addSp modSp new modAnim">
        <pc:chgData name="Heather Paternoster" userId="a94b9e3d-be21-40ca-bd41-20887ffc1def" providerId="ADAL" clId="{1A8DD241-B5D1-4714-9236-3A31B7E0828C}" dt="2020-07-06T17:59:09.205" v="8"/>
        <pc:sldMkLst>
          <pc:docMk/>
          <pc:sldMk cId="2892860944" sldId="283"/>
        </pc:sldMkLst>
        <pc:picChg chg="add mod">
          <ac:chgData name="Heather Paternoster" userId="a94b9e3d-be21-40ca-bd41-20887ffc1def" providerId="ADAL" clId="{1A8DD241-B5D1-4714-9236-3A31B7E0828C}" dt="2020-07-06T17:59:09.205" v="8"/>
          <ac:picMkLst>
            <pc:docMk/>
            <pc:sldMk cId="2892860944" sldId="283"/>
            <ac:picMk id="2" creationId="{37F58073-F79B-41DF-A896-365A948624C7}"/>
          </ac:picMkLst>
        </pc:picChg>
      </pc:sldChg>
    </pc:docChg>
  </pc:docChgLst>
  <pc:docChgLst>
    <pc:chgData name="Nancy Lowden Norman" userId="cb26c9b4-6ed4-472a-99ad-75ed7279eb1a" providerId="ADAL" clId="{5F676057-FC65-4107-87F1-AE7C23DB07A4}"/>
    <pc:docChg chg="custSel delSld modSld">
      <pc:chgData name="Nancy Lowden Norman" userId="cb26c9b4-6ed4-472a-99ad-75ed7279eb1a" providerId="ADAL" clId="{5F676057-FC65-4107-87F1-AE7C23DB07A4}" dt="2020-07-06T18:35:06.262" v="3" actId="2696"/>
      <pc:docMkLst>
        <pc:docMk/>
      </pc:docMkLst>
      <pc:sldChg chg="modNotesTx">
        <pc:chgData name="Nancy Lowden Norman" userId="cb26c9b4-6ed4-472a-99ad-75ed7279eb1a" providerId="ADAL" clId="{5F676057-FC65-4107-87F1-AE7C23DB07A4}" dt="2020-07-06T18:35:00.359" v="2" actId="5793"/>
        <pc:sldMkLst>
          <pc:docMk/>
          <pc:sldMk cId="2113447246" sldId="269"/>
        </pc:sldMkLst>
      </pc:sldChg>
      <pc:sldChg chg="del">
        <pc:chgData name="Nancy Lowden Norman" userId="cb26c9b4-6ed4-472a-99ad-75ed7279eb1a" providerId="ADAL" clId="{5F676057-FC65-4107-87F1-AE7C23DB07A4}" dt="2020-07-06T18:35:06.262" v="3" actId="2696"/>
        <pc:sldMkLst>
          <pc:docMk/>
          <pc:sldMk cId="1801780605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29A7-38F0-49EE-A962-516FEB047904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62BB6-9927-4D74-BB2C-436889E78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nticcenterforthearts.org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Introduce myself</a:t>
            </a:r>
            <a:endParaRPr lang="en-US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Atlantic Center for the Arts has a rich cultural legacy since its founding by Doris Leeper in 1977.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It brings together the world’s greatest painters, composers, writers and choreographers to live and work during a residency on our 68-acre campus in New Smyrna Beach.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62BB6-9927-4D74-BB2C-436889E780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8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Doris Leeper our founder saw a need and wanted to create the opportunity for Artists to collaborate and communicate from different disciplines, so the seed for ACA was born.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ACA was one of the first residencies to offer this model, prior to this most artists worked in solitude or as a group within the same discipline.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concept of Master Artists from 3 different disciplines and each selecting their associate artists has been in practiced since the first residency in 1982.</a:t>
            </a:r>
          </a:p>
          <a:p>
            <a:pPr marL="171450" indent="-171450">
              <a:buFontTx/>
              <a:buChar char="-"/>
            </a:pPr>
            <a:r>
              <a:rPr lang="en-US" dirty="0"/>
              <a:t>No staff or committee is involved in the selection process.</a:t>
            </a:r>
          </a:p>
          <a:p>
            <a:pPr marL="171450" indent="-171450">
              <a:buFontTx/>
              <a:buChar char="-"/>
            </a:pPr>
            <a:r>
              <a:rPr lang="en-US" dirty="0"/>
              <a:t>Basically the Master Artist is curating their own residency experience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Here are some key points about how ACA is different from other residencies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residency offers a mentorship experience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Opportunity to collaborate with different disciplines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/>
              <a:t>We are a group setting, so if you seek to work in solitude our residency would not be a good fit since there about 30 people participating in the residency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4.   MA curate their own experience in the selection process of the Associate Artists.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5.   Some residencies require artists to donate work in exchange for some compensation, we don’t.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dirty="0"/>
              <a:t>We are about the process, so if you just want to think, read, research and sleep that is acceptable</a:t>
            </a:r>
          </a:p>
          <a:p>
            <a:pPr marL="0" indent="0">
              <a:buFontTx/>
              <a:buNone/>
            </a:pPr>
            <a:r>
              <a:rPr lang="en-US" dirty="0"/>
              <a:t>This is the site map of ACA 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the Pabst Visitor Center and Gallery, and in the same building our Administration offices are located</a:t>
            </a:r>
          </a:p>
          <a:p>
            <a:pPr marL="171450" indent="-171450">
              <a:buFontTx/>
              <a:buChar char="-"/>
            </a:pPr>
            <a:r>
              <a:rPr lang="en-US" dirty="0"/>
              <a:t>Leeper Studio complex is the winner of eight national architectural awards: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library</a:t>
            </a:r>
          </a:p>
          <a:p>
            <a:pPr marL="171450" indent="-171450">
              <a:buFontTx/>
              <a:buChar char="-"/>
            </a:pPr>
            <a:r>
              <a:rPr lang="en-US" dirty="0"/>
              <a:t>A field house, </a:t>
            </a:r>
          </a:p>
          <a:p>
            <a:pPr marL="171450" indent="-171450">
              <a:buFontTx/>
              <a:buChar char="-"/>
            </a:pPr>
            <a:r>
              <a:rPr lang="en-US" dirty="0"/>
              <a:t>A music studio, </a:t>
            </a:r>
          </a:p>
          <a:p>
            <a:pPr marL="171450" indent="-171450">
              <a:buFontTx/>
              <a:buChar char="-"/>
            </a:pPr>
            <a:r>
              <a:rPr lang="en-US" dirty="0"/>
              <a:t>A painting studio, </a:t>
            </a:r>
          </a:p>
          <a:p>
            <a:pPr marL="171450" indent="-171450">
              <a:buFontTx/>
              <a:buChar char="-"/>
            </a:pPr>
            <a:r>
              <a:rPr lang="en-US" dirty="0"/>
              <a:t>A sculpture studio, </a:t>
            </a:r>
          </a:p>
          <a:p>
            <a:pPr marL="171450" indent="-171450">
              <a:buFontTx/>
              <a:buChar char="-"/>
            </a:pPr>
            <a:r>
              <a:rPr lang="en-US" dirty="0"/>
              <a:t>A dance studio, </a:t>
            </a:r>
          </a:p>
          <a:p>
            <a:pPr marL="171450" indent="-171450">
              <a:buFontTx/>
              <a:buChar char="-"/>
            </a:pPr>
            <a:r>
              <a:rPr lang="en-US" dirty="0"/>
              <a:t>a writer’s studio and </a:t>
            </a:r>
          </a:p>
          <a:p>
            <a:pPr marL="171450" indent="-171450">
              <a:buFontTx/>
              <a:buChar char="-"/>
            </a:pPr>
            <a:r>
              <a:rPr lang="en-US" dirty="0"/>
              <a:t>a black box theater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also have a “commons” on our property, where artist gather to eat their 3 meals a day prepared by our chef.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All Artist have 24 access to the studios for the 3 weeks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There are 28 housing units on the property to accommodate the Associate Artists.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Each housing unit is about the size a motel room that include a personal bathrooms with showers, a full-size bed, a desk with chair, and a small refrigerator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62BB6-9927-4D74-BB2C-436889E780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87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are Master Artists selected?</a:t>
            </a:r>
          </a:p>
          <a:p>
            <a:r>
              <a:rPr lang="en-US" dirty="0"/>
              <a:t>-Potential Master Artists are recommendations from our National Council and former participants who believe these artists are making great strides in all aspects of the arts both nationally and internationally</a:t>
            </a:r>
          </a:p>
          <a:p>
            <a:r>
              <a:rPr lang="en-US" dirty="0"/>
              <a:t>- This a current list of names that make up our National Council.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62BB6-9927-4D74-BB2C-436889E780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6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-   Once we determine they are a good fit for our program we send letters of invitation and start scheduling the calendar year 2 years in advance.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the letters we explain to the Master Artist, monetary compensation for their time, accommodations we offer; such as a cottage, and what is expected of them during their residency such as community outreaches.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Expectation that Artists meet as a group or individually a minimum of 2 hours a day except on weekends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Master Artist bio’s and their criteria for selecting artists to work with them are on our website, atlanticcenterforthearts.org.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page represents what our year WOULD have looked like without COVID – the two summer residencies were cancelled, and we have rebooked those MA into 2021 and 2022.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62BB6-9927-4D74-BB2C-436889E780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6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How are the Associate Artists selected?</a:t>
            </a:r>
          </a:p>
          <a:p>
            <a:pPr marL="171450" indent="-171450">
              <a:buFontTx/>
              <a:buChar char="-"/>
            </a:pPr>
            <a:r>
              <a:rPr lang="en-US" dirty="0"/>
              <a:t>First the Artist must fill out an online application via </a:t>
            </a:r>
            <a:r>
              <a:rPr lang="en-US" dirty="0" err="1"/>
              <a:t>Submittables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Anyone in the world can apply that is over the age of 21 but they must be able to speak English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MA will then select 8 Associate artists (6 now due to COVID) and 4 alternates from the pool of applicants.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selection process is subjective and determined by the MA</a:t>
            </a:r>
          </a:p>
          <a:p>
            <a:pPr marL="171450" indent="-171450">
              <a:buFontTx/>
              <a:buChar char="-"/>
            </a:pPr>
            <a:r>
              <a:rPr lang="en-US" dirty="0"/>
              <a:t>Once the artists are selected, they are given the title of Associate Artist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residency fee is $900 for the full 3 weeks; we offer full financial aid once you have been accepted into the residency</a:t>
            </a:r>
          </a:p>
          <a:p>
            <a:pPr marL="171450" indent="-171450">
              <a:buFontTx/>
              <a:buChar char="-"/>
            </a:pPr>
            <a:r>
              <a:rPr lang="en-US" dirty="0"/>
              <a:t>Associate Artists ages range from 21 to 70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artists come from different backgrounds such as college grads, mid-career artists, university professors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62BB6-9927-4D74-BB2C-436889E780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64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In 1990 the MacArthur Foundation advocated for the creation of the Alliance of Artists Communities. ACA was one of the 18 organizations selected for this incentive and is current member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Their mission “Cooperate to improve the environment in which we support the creative process.”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The Alliance of Artists Communities first meeting took place at Atlantic Center for the Art in February 1991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1996 there were 69 artist communities in the US</a:t>
            </a:r>
          </a:p>
          <a:p>
            <a:pPr marL="171450" indent="-171450">
              <a:buFontTx/>
              <a:buChar char="-"/>
            </a:pPr>
            <a:r>
              <a:rPr lang="en-US" dirty="0"/>
              <a:t>Currently it is estimated there are 500 artists’ communities in the US and more than 1.500 worldwide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Alliance of Artist Communities convenes yearly in different locations across the US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62BB6-9927-4D74-BB2C-436889E780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1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You can learn more about Residency Program and our other programming on our website: </a:t>
            </a:r>
            <a:r>
              <a:rPr lang="en-US" sz="1200">
                <a:hlinkClick r:id="rId3"/>
              </a:rPr>
              <a:t>atlanticcenterforthearts.org</a:t>
            </a:r>
            <a:r>
              <a:rPr lang="en-US" sz="1200"/>
              <a:t>. You can also find us on various social media outlets, and if you text the letters ACA to the number 42828 you will start receiving our monthly newsletter.</a:t>
            </a:r>
          </a:p>
          <a:p>
            <a:r>
              <a:rPr lang="en-US" sz="1200" b="1"/>
              <a:t>Join the journey, support a culture of creativity!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62BB6-9927-4D74-BB2C-436889E780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37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ABC5F-50A3-4B28-A4A0-B949647D6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C5AFB-DD39-40DD-9C05-D99D9C141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17C34-4685-4D71-8AA5-CD238799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3ADB1-5B78-4B5E-9156-29748842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5B486-3605-4FE6-A2B1-5AD10B96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0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33477-E7B7-410E-A38A-3F35D85AD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1758A-16BF-4CCF-98F3-48EE2E2E1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2726D-2686-4463-92D3-DF64BFE22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B2919-DF07-4DAF-996A-D3E6DCD6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44F29-AD0D-4BF8-976D-8961991C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2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09F271-5E7E-4100-AF0B-288657A7EF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62003-4355-4D80-8A5B-41B8535E3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9CB58-F899-4F6B-AAD9-3BD9200A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EF4E0-46E3-4219-BDD1-119A50055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317E-3A10-46E1-AD85-837AD111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5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68CC2-B70A-4B8E-A03C-51AFDFBE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831D4-AE3E-44AF-98C8-29D9265C4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C11FE-CDD8-4ECE-9E94-CB6D1773B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00AF-12C6-4FAF-A7E0-00E11188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BC8E3-BEA8-40EA-B5C6-22C564550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8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D7E5-4F88-4C3B-A653-750A458F6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DCB6A-2487-4966-B44A-BDA3C5CF1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14CE4-4899-4BFF-9CCD-4FFBF248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2AA5E-C6DB-484B-8ABF-95400505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98419-9DFF-48BC-91FF-0A84216F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5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B91E-7090-45BE-8323-7EA4FE3C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C0DC8-49D5-4B25-80AC-08BCB94957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C337A-EA1C-4941-B844-2EBF668D9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CC663-04E2-4A35-AB0F-3CF3FA61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E6285-6F99-4172-834A-5C539607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8CAAB-7F38-495D-B904-3E2D8DE6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9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0282-D0CC-423F-A0B9-2B8753B8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E7CE2-540A-46B7-8176-090742F73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15969-E940-4835-AA11-694E3FA7A3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6C197-5E7E-4DF5-9BD8-5D1D7DFA7B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B42528-97C9-4784-A95C-7E3FD80F1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94C98-1916-4D9E-ADA8-82FFC792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DB8CE5-7AE8-44E6-9AD3-0BA0B9E2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EF6A5-2F4D-49CE-804F-F639B66C6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6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7068-D23A-4598-84F2-6FFFDBC9C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25B3FA-868E-4874-A7B5-269F8B39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0CE630-B767-47AE-8577-2A7F9A9D8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329F5F-0970-48A9-B856-3E6D84722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8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481AEA-A791-43E4-ADA4-356D2C29D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F6884D-2363-43FC-9326-57F5C819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71996-3073-4275-A5A5-EFC991EE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7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EDA6C-BE50-4EB9-8E23-0C89782E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A664C-2994-4F07-BAA0-C0CD447A2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F8A73-5CBC-4990-B737-6C1CD8E52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D282F-7BA4-4EBB-B115-C534AEBC3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DB9E2-98F5-4CE3-8CFF-6CCF65C4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EA4FD-A731-4ED3-B4BE-2611853D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78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54F5-69CD-48A7-BBFC-B08A5F25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65D4A-19A5-408F-ABCD-ADC82F3021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55F6A-EDBD-4DAC-99CD-480879A80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D5318-26C0-471C-BF61-C6E20E6DD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93DEA-6367-4665-9480-D62763D78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AE53F-91D0-4D30-A5CB-A6C338807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4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22DD30-AF51-476F-A022-2630E4B4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6C8DD-A78F-46E8-A76C-5D27B0DE7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C814A-7960-47F3-A52E-CB42603079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56031-F93E-4FEB-AD5D-62CE485B8E07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A3E6B-DF24-4CAB-8E65-60B15E6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10FCB-3F6A-4153-910F-497799E86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393E7-D884-4298-9AC4-DAAEB3D69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ign in front of a building&#10;&#10;Description automatically generated">
            <a:extLst>
              <a:ext uri="{FF2B5EF4-FFF2-40B4-BE49-F238E27FC236}">
                <a16:creationId xmlns:a16="http://schemas.microsoft.com/office/drawing/2014/main" id="{82FA2DB5-C616-4109-9EBB-E9AF9A114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8412" y="2688851"/>
            <a:ext cx="7677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ACA Inspire Video</a:t>
            </a:r>
          </a:p>
        </p:txBody>
      </p:sp>
      <p:pic>
        <p:nvPicPr>
          <p:cNvPr id="4" name="Inspire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4FE5-0F7D-4A8D-8B6C-16A15222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DB0DB-6720-4667-A79A-017DC823D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91930421-BBF1-47C9-8F07-0693C65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77537"/>
            <a:ext cx="12192000" cy="98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38F342-EA01-4935-9D99-655848D52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48" y="3822338"/>
            <a:ext cx="3651467" cy="1676603"/>
          </a:xfrm>
        </p:spPr>
        <p:txBody>
          <a:bodyPr>
            <a:normAutofit/>
          </a:bodyPr>
          <a:lstStyle/>
          <a:p>
            <a:r>
              <a:rPr lang="en-US" sz="3600" dirty="0"/>
              <a:t>ACA’s</a:t>
            </a:r>
            <a:br>
              <a:rPr lang="en-US" sz="3600" dirty="0"/>
            </a:br>
            <a:r>
              <a:rPr lang="en-US" sz="3600" dirty="0"/>
              <a:t>National Council: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BDF5FEA-4D2C-4175-B584-79161C7D7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2" r="-2" b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D135BD-9A83-48FB-A161-4FF1AC11A0C3}"/>
              </a:ext>
            </a:extLst>
          </p:cNvPr>
          <p:cNvSpPr txBox="1"/>
          <p:nvPr/>
        </p:nvSpPr>
        <p:spPr>
          <a:xfrm>
            <a:off x="263236" y="401782"/>
            <a:ext cx="36514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How are Artists selected to mentor a residency at ACA? </a:t>
            </a:r>
          </a:p>
        </p:txBody>
      </p:sp>
    </p:spTree>
    <p:extLst>
      <p:ext uri="{BB962C8B-B14F-4D97-AF65-F5344CB8AC3E}">
        <p14:creationId xmlns:p14="http://schemas.microsoft.com/office/powerpoint/2010/main" val="34561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28461-2FFA-48AA-9945-4F91045ED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7C4C2-F256-42B0-A680-5014923E0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" y="-4198"/>
            <a:ext cx="6425036" cy="417627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70D34C-71A2-4E8D-87A8-CAC4B8FAF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6915"/>
            <a:ext cx="6339018" cy="457769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C2C3A6A-9F10-4EB1-8BCB-58D39E45B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765" y="3458329"/>
            <a:ext cx="6338515" cy="4176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F05EA-A5D1-47DA-9EE8-2506AC348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2541" y="3498670"/>
            <a:ext cx="6252149" cy="42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FA07F645-D38F-4959-8BF3-6E7F6B773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036"/>
            <a:ext cx="3685309" cy="5527964"/>
          </a:xfrm>
          <a:prstGeom prst="rect">
            <a:avLst/>
          </a:prstGeom>
        </p:spPr>
      </p:pic>
      <p:pic>
        <p:nvPicPr>
          <p:cNvPr id="9" name="Picture 8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7C2A9EFA-4585-48B3-9EC0-24FB5D131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950" y="1330034"/>
            <a:ext cx="3685310" cy="5527965"/>
          </a:xfrm>
          <a:prstGeom prst="rect">
            <a:avLst/>
          </a:prstGeom>
        </p:spPr>
      </p:pic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6788EF3-98DE-46FB-A6E6-654D6DF56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793" r="-52909"/>
          <a:stretch/>
        </p:blipFill>
        <p:spPr>
          <a:xfrm>
            <a:off x="1406358" y="1313911"/>
            <a:ext cx="8180987" cy="556021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D83102-DF30-4D80-BD7B-F9A1855E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5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How are Associate Artists selected? </a:t>
            </a:r>
          </a:p>
        </p:txBody>
      </p:sp>
    </p:spTree>
    <p:extLst>
      <p:ext uri="{BB962C8B-B14F-4D97-AF65-F5344CB8AC3E}">
        <p14:creationId xmlns:p14="http://schemas.microsoft.com/office/powerpoint/2010/main" val="220213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A8C078-6118-417E-BCBD-DCD4284CE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46DAF-CF04-4E57-AA4D-1DB6E24A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1094509"/>
            <a:ext cx="11970328" cy="138545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Join the journey, support a culture of creativity! </a:t>
            </a:r>
            <a:br>
              <a:rPr lang="en-US" sz="4800" b="1" dirty="0"/>
            </a:br>
            <a:endParaRPr lang="en-US" sz="4800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58D76E-EB9D-4595-A2F1-980D18C47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83" y="2479964"/>
            <a:ext cx="6186930" cy="3480149"/>
          </a:xfrm>
          <a:prstGeom prst="rect">
            <a:avLst/>
          </a:prstGeom>
        </p:spPr>
      </p:pic>
      <p:pic>
        <p:nvPicPr>
          <p:cNvPr id="5" name="Content Placeholder 4" descr="A picture containing skating, person, building, outdoor&#10;&#10;Description automatically generated">
            <a:extLst>
              <a:ext uri="{FF2B5EF4-FFF2-40B4-BE49-F238E27FC236}">
                <a16:creationId xmlns:a16="http://schemas.microsoft.com/office/drawing/2014/main" id="{F791165B-AE5D-47DE-8C67-55E57D468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8" y="2479964"/>
            <a:ext cx="6186930" cy="34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875F8951001344A7810059049AAE92" ma:contentTypeVersion="12" ma:contentTypeDescription="Create a new document." ma:contentTypeScope="" ma:versionID="438312b52f9eb921fab9417d687abe13">
  <xsd:schema xmlns:xsd="http://www.w3.org/2001/XMLSchema" xmlns:xs="http://www.w3.org/2001/XMLSchema" xmlns:p="http://schemas.microsoft.com/office/2006/metadata/properties" xmlns:ns2="b095daf7-3da9-4aa0-ba86-dc9270e4ab6b" xmlns:ns3="af63f37f-6525-410e-bd2d-88d4fd1ade57" targetNamespace="http://schemas.microsoft.com/office/2006/metadata/properties" ma:root="true" ma:fieldsID="b0dc7d1ffc9e3006ba8ecf785f161216" ns2:_="" ns3:_="">
    <xsd:import namespace="b095daf7-3da9-4aa0-ba86-dc9270e4ab6b"/>
    <xsd:import namespace="af63f37f-6525-410e-bd2d-88d4fd1ade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5daf7-3da9-4aa0-ba86-dc9270e4ab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3f37f-6525-410e-bd2d-88d4fd1ade5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550E1A-D724-4E70-A122-D2EED8AA499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8383492-3DD0-469B-A99D-3398D21212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95daf7-3da9-4aa0-ba86-dc9270e4ab6b"/>
    <ds:schemaRef ds:uri="af63f37f-6525-410e-bd2d-88d4fd1ade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DA03B0-EFFB-482A-AEB3-F9F0E838AA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954</Words>
  <Application>Microsoft Macintosh PowerPoint</Application>
  <PresentationFormat>Widescreen</PresentationFormat>
  <Paragraphs>71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ACA’s National Council:</vt:lpstr>
      <vt:lpstr>PowerPoint Presentation</vt:lpstr>
      <vt:lpstr>How are Associate Artists selected? </vt:lpstr>
      <vt:lpstr>PowerPoint Presentation</vt:lpstr>
      <vt:lpstr>Join the journey, support a culture of creativity!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Riascos</dc:creator>
  <cp:lastModifiedBy>Atlantic Center</cp:lastModifiedBy>
  <cp:revision>9</cp:revision>
  <dcterms:created xsi:type="dcterms:W3CDTF">2019-09-18T20:17:45Z</dcterms:created>
  <dcterms:modified xsi:type="dcterms:W3CDTF">2020-07-28T20:26:44Z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0x01010057875F8951001344A7810059049AAE92</vt:lpwstr>
  </property>
</Properties>
</file>