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5143500" cx="9144000"/>
  <p:notesSz cx="6858000" cy="9144000"/>
  <p:embeddedFontLst>
    <p:embeddedFont>
      <p:font typeface="Roboto"/>
      <p:regular r:id="rId39"/>
      <p:bold r:id="rId40"/>
      <p:italic r:id="rId41"/>
      <p:boldItalic r:id="rId42"/>
    </p:embeddedFont>
    <p:embeddedFont>
      <p:font typeface="Amatic SC"/>
      <p:regular r:id="rId43"/>
      <p:bold r:id="rId44"/>
    </p:embeddedFont>
    <p:embeddedFont>
      <p:font typeface="Montserrat"/>
      <p:regular r:id="rId45"/>
      <p:bold r:id="rId46"/>
      <p:italic r:id="rId47"/>
      <p:boldItalic r:id="rId48"/>
    </p:embeddedFont>
    <p:embeddedFont>
      <p:font typeface="Special Elite"/>
      <p:regular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.fntdata"/><Relationship Id="rId42" Type="http://schemas.openxmlformats.org/officeDocument/2006/relationships/font" Target="fonts/Roboto-boldItalic.fntdata"/><Relationship Id="rId41" Type="http://schemas.openxmlformats.org/officeDocument/2006/relationships/font" Target="fonts/Roboto-italic.fntdata"/><Relationship Id="rId44" Type="http://schemas.openxmlformats.org/officeDocument/2006/relationships/font" Target="fonts/AmaticSC-bold.fntdata"/><Relationship Id="rId43" Type="http://schemas.openxmlformats.org/officeDocument/2006/relationships/font" Target="fonts/AmaticSC-regular.fntdata"/><Relationship Id="rId46" Type="http://schemas.openxmlformats.org/officeDocument/2006/relationships/font" Target="fonts/Montserrat-bold.fntdata"/><Relationship Id="rId45" Type="http://schemas.openxmlformats.org/officeDocument/2006/relationships/font" Target="fonts/Montserrat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Montserrat-boldItalic.fntdata"/><Relationship Id="rId47" Type="http://schemas.openxmlformats.org/officeDocument/2006/relationships/font" Target="fonts/Montserrat-italic.fntdata"/><Relationship Id="rId49" Type="http://schemas.openxmlformats.org/officeDocument/2006/relationships/font" Target="fonts/SpecialElit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font" Target="fonts/Roboto-regular.fntdata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492aae586e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492aae586e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492aae586e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492aae586e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39af5a7b4d_3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39af5a7b4d_3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492aae586e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492aae586e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492aae586e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492aae586e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4b66d0fc9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4b66d0fc9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ff1440318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ff1440318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4ff9e169f1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4ff9e169f1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492aae586e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492aae586e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feedd5e7c8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feedd5e7c8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492aae586e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492aae586e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4ff9e169f1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4ff9e169f1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39af5a7b4d_3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39af5a7b4d_3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39af5a7b4d_3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39af5a7b4d_3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56df585f0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56df585f0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39af5a7b4d_3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39af5a7b4d_3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492aae586e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492aae586e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39af5a7b4d_3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39af5a7b4d_3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56df585f0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56df585f0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39af5a7b4d_3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39af5a7b4d_3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39af5a7b4d_3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39af5a7b4d_3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39af5a7b4d_3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39af5a7b4d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feedd5e7c8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feedd5e7c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ff14403183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ff1440318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492aae586e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492aae586e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39af5a7b4d_3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39af5a7b4d_3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492aae586e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492aae586e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492aae586e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492aae586e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56df585f0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56df585f0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492aae586e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492aae586e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39af5a7b4d_3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g139af5a7b4d_3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492aae586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492aae586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TAC - Standard slide">
  <p:cSld name="ITAC - Standard slid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" type="body"/>
          </p:nvPr>
        </p:nvSpPr>
        <p:spPr>
          <a:xfrm>
            <a:off x="628650" y="1402373"/>
            <a:ext cx="7621200" cy="31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A5A5A5"/>
              </a:buClr>
              <a:buSzPts val="2100"/>
              <a:buNone/>
              <a:defRPr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800"/>
              <a:buNone/>
              <a:defRPr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500"/>
              <a:buNone/>
              <a:defRPr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type="title"/>
          </p:nvPr>
        </p:nvSpPr>
        <p:spPr>
          <a:xfrm>
            <a:off x="628650" y="273844"/>
            <a:ext cx="69756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3000"/>
              <a:buFont typeface="Roboto"/>
              <a:buNone/>
              <a:defRPr b="0" sz="300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53" name="Google Shape;53;p13"/>
          <p:cNvGrpSpPr/>
          <p:nvPr/>
        </p:nvGrpSpPr>
        <p:grpSpPr>
          <a:xfrm>
            <a:off x="7721972" y="-357"/>
            <a:ext cx="1430936" cy="1911230"/>
            <a:chOff x="10295963" y="-476"/>
            <a:chExt cx="1907915" cy="2548306"/>
          </a:xfrm>
        </p:grpSpPr>
        <p:sp>
          <p:nvSpPr>
            <p:cNvPr id="54" name="Google Shape;54;p13"/>
            <p:cNvSpPr/>
            <p:nvPr/>
          </p:nvSpPr>
          <p:spPr>
            <a:xfrm>
              <a:off x="10295963" y="-476"/>
              <a:ext cx="618000" cy="618000"/>
            </a:xfrm>
            <a:prstGeom prst="rect">
              <a:avLst/>
            </a:prstGeom>
            <a:solidFill>
              <a:srgbClr val="309BD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13"/>
            <p:cNvSpPr/>
            <p:nvPr/>
          </p:nvSpPr>
          <p:spPr>
            <a:xfrm rot="5400000">
              <a:off x="10297626" y="656895"/>
              <a:ext cx="618000" cy="614400"/>
            </a:xfrm>
            <a:prstGeom prst="triangle">
              <a:avLst>
                <a:gd fmla="val 0" name="adj"/>
              </a:avLst>
            </a:prstGeom>
            <a:solidFill>
              <a:srgbClr val="1368A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13"/>
            <p:cNvSpPr/>
            <p:nvPr/>
          </p:nvSpPr>
          <p:spPr>
            <a:xfrm>
              <a:off x="10956178" y="16246"/>
              <a:ext cx="1247700" cy="1222200"/>
            </a:xfrm>
            <a:prstGeom prst="triangle">
              <a:avLst>
                <a:gd fmla="val 0" name="adj"/>
              </a:avLst>
            </a:prstGeom>
            <a:solidFill>
              <a:srgbClr val="36AC9D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13"/>
            <p:cNvSpPr/>
            <p:nvPr/>
          </p:nvSpPr>
          <p:spPr>
            <a:xfrm rot="10800000">
              <a:off x="10977274" y="1281148"/>
              <a:ext cx="1214700" cy="1222200"/>
            </a:xfrm>
            <a:prstGeom prst="triangle">
              <a:avLst>
                <a:gd fmla="val 0" name="adj"/>
              </a:avLst>
            </a:prstGeom>
            <a:solidFill>
              <a:srgbClr val="F5861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13"/>
            <p:cNvSpPr/>
            <p:nvPr/>
          </p:nvSpPr>
          <p:spPr>
            <a:xfrm>
              <a:off x="10956178" y="1325880"/>
              <a:ext cx="580500" cy="573000"/>
            </a:xfrm>
            <a:prstGeom prst="triangle">
              <a:avLst>
                <a:gd fmla="val 0" name="adj"/>
              </a:avLst>
            </a:prstGeom>
            <a:solidFill>
              <a:srgbClr val="7F7F7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13"/>
            <p:cNvSpPr/>
            <p:nvPr/>
          </p:nvSpPr>
          <p:spPr>
            <a:xfrm rot="2700000">
              <a:off x="10495441" y="892032"/>
              <a:ext cx="830285" cy="821800"/>
            </a:xfrm>
            <a:prstGeom prst="triangle">
              <a:avLst>
                <a:gd fmla="val 0" name="adj"/>
              </a:avLst>
            </a:prstGeom>
            <a:solidFill>
              <a:srgbClr val="7ECB28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13"/>
            <p:cNvSpPr/>
            <p:nvPr/>
          </p:nvSpPr>
          <p:spPr>
            <a:xfrm flipH="1">
              <a:off x="10967378" y="1943330"/>
              <a:ext cx="1204800" cy="604500"/>
            </a:xfrm>
            <a:prstGeom prst="parallelogram">
              <a:avLst>
                <a:gd fmla="val 100090" name="adj"/>
              </a:avLst>
            </a:prstGeom>
            <a:solidFill>
              <a:srgbClr val="F0452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hyperlink" Target="http://www.youtube.com/watch?v=iufvLcIKmvU" TargetMode="External"/><Relationship Id="rId5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jpg"/><Relationship Id="rId4" Type="http://schemas.openxmlformats.org/officeDocument/2006/relationships/image" Target="../media/image32.jpg"/><Relationship Id="rId5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2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Relationship Id="rId4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youtube.com/watch?v=TvgFXdGL9NA" TargetMode="External"/><Relationship Id="rId4" Type="http://schemas.openxmlformats.org/officeDocument/2006/relationships/image" Target="../media/image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www.youtube.com/watch?v=UVKDENC0Bjw" TargetMode="External"/><Relationship Id="rId4" Type="http://schemas.openxmlformats.org/officeDocument/2006/relationships/image" Target="../media/image22.jpg"/><Relationship Id="rId5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Relationship Id="rId4" Type="http://schemas.openxmlformats.org/officeDocument/2006/relationships/image" Target="../media/image4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www.youtube.com/watch?v=UVKDENC0Bjw" TargetMode="External"/><Relationship Id="rId4" Type="http://schemas.openxmlformats.org/officeDocument/2006/relationships/image" Target="../media/image22.jpg"/><Relationship Id="rId5" Type="http://schemas.openxmlformats.org/officeDocument/2006/relationships/image" Target="../media/image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png"/><Relationship Id="rId4" Type="http://schemas.openxmlformats.org/officeDocument/2006/relationships/image" Target="../media/image3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Relationship Id="rId4" Type="http://schemas.openxmlformats.org/officeDocument/2006/relationships/hyperlink" Target="http://www.youtube.com/watch?v=mHtKDVNv_I8" TargetMode="External"/><Relationship Id="rId5" Type="http://schemas.openxmlformats.org/officeDocument/2006/relationships/image" Target="../media/image2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Relationship Id="rId4" Type="http://schemas.openxmlformats.org/officeDocument/2006/relationships/image" Target="../media/image4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www.youtube.com/watch?v=UVKDENC0Bjw" TargetMode="External"/><Relationship Id="rId4" Type="http://schemas.openxmlformats.org/officeDocument/2006/relationships/image" Target="../media/image22.jpg"/><Relationship Id="rId5" Type="http://schemas.openxmlformats.org/officeDocument/2006/relationships/image" Target="../media/image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2.png"/><Relationship Id="rId4" Type="http://schemas.openxmlformats.org/officeDocument/2006/relationships/image" Target="../media/image3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youtube.com/watch?v=TvgFXdGL9NA" TargetMode="External"/><Relationship Id="rId4" Type="http://schemas.openxmlformats.org/officeDocument/2006/relationships/image" Target="../media/image8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png"/><Relationship Id="rId4" Type="http://schemas.openxmlformats.org/officeDocument/2006/relationships/hyperlink" Target="http://www.platocultural.com" TargetMode="External"/><Relationship Id="rId5" Type="http://schemas.openxmlformats.org/officeDocument/2006/relationships/hyperlink" Target="http://www.instagram.com/platocultural" TargetMode="External"/><Relationship Id="rId6" Type="http://schemas.openxmlformats.org/officeDocument/2006/relationships/hyperlink" Target="mailto:francine@platocultural.com" TargetMode="External"/><Relationship Id="rId7" Type="http://schemas.openxmlformats.org/officeDocument/2006/relationships/hyperlink" Target="mailto:marcia@platocultural.com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jpg"/><Relationship Id="rId4" Type="http://schemas.openxmlformats.org/officeDocument/2006/relationships/image" Target="../media/image5.png"/><Relationship Id="rId5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2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6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24.png"/><Relationship Id="rId8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hyperlink" Target="http://www.youtube.com/watch?v=43H6uNti6JM" TargetMode="External"/><Relationship Id="rId5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3600" y="4040550"/>
            <a:ext cx="1143874" cy="90122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1490150" y="3506950"/>
            <a:ext cx="5743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Francine Kliemann and M</a:t>
            </a:r>
            <a:r>
              <a:rPr lang="pt-BR" sz="1200">
                <a:latin typeface="Montserrat"/>
                <a:ea typeface="Montserrat"/>
                <a:cs typeface="Montserrat"/>
                <a:sym typeface="Montserrat"/>
              </a:rPr>
              <a:t>á</a:t>
            </a:r>
            <a:r>
              <a:rPr lang="pt-BR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rcia Donadel</a:t>
            </a:r>
            <a:endParaRPr sz="1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9600" y="980250"/>
            <a:ext cx="4604775" cy="2793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26375" y="586475"/>
            <a:ext cx="691247" cy="67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/>
        </p:nvSpPr>
        <p:spPr>
          <a:xfrm>
            <a:off x="718825" y="372675"/>
            <a:ext cx="31707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pt-BR" sz="2900">
                <a:solidFill>
                  <a:srgbClr val="309BD1"/>
                </a:solidFill>
                <a:latin typeface="Special Elite"/>
                <a:ea typeface="Special Elite"/>
                <a:cs typeface="Special Elite"/>
                <a:sym typeface="Special Elite"/>
              </a:rPr>
              <a:t>THE PROJECT</a:t>
            </a:r>
            <a:endParaRPr b="1" sz="2900">
              <a:solidFill>
                <a:srgbClr val="309BD1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6525" y="4152400"/>
            <a:ext cx="1099500" cy="86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3"/>
          <p:cNvSpPr txBox="1"/>
          <p:nvPr/>
        </p:nvSpPr>
        <p:spPr>
          <a:xfrm>
            <a:off x="638075" y="1334050"/>
            <a:ext cx="6641400" cy="3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600"/>
              <a:buFont typeface="Montserrat"/>
              <a:buChar char="●"/>
            </a:pPr>
            <a:r>
              <a:rPr lang="pt-BR" sz="160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 Immersing in the fictional world, reconnecting  with the real world.</a:t>
            </a:r>
            <a:endParaRPr sz="160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600"/>
              <a:buFont typeface="Montserrat"/>
              <a:buChar char="●"/>
            </a:pPr>
            <a:r>
              <a:rPr lang="pt-BR" sz="160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Fine line between Imagination and Reality</a:t>
            </a:r>
            <a:endParaRPr sz="160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600"/>
              <a:buFont typeface="Montserrat"/>
              <a:buChar char="●"/>
            </a:pPr>
            <a:r>
              <a:rPr lang="pt-BR" sz="160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Agents of S.O.S - Agents of Change </a:t>
            </a:r>
            <a:endParaRPr sz="160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60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 Empowerment through imagination and play</a:t>
            </a:r>
            <a:endParaRPr i="1" sz="160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/>
          <p:nvPr/>
        </p:nvSpPr>
        <p:spPr>
          <a:xfrm>
            <a:off x="494700" y="372675"/>
            <a:ext cx="8250600" cy="10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900">
                <a:solidFill>
                  <a:srgbClr val="309BD1"/>
                </a:solidFill>
                <a:latin typeface="Special Elite"/>
                <a:ea typeface="Special Elite"/>
                <a:cs typeface="Special Elite"/>
                <a:sym typeface="Special Elite"/>
              </a:rPr>
              <a:t>THE PROJECT - LEARNING ADVENTURES </a:t>
            </a:r>
            <a:endParaRPr b="1" sz="2900">
              <a:solidFill>
                <a:srgbClr val="309BD1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b="1" lang="pt-BR" sz="2100">
                <a:solidFill>
                  <a:srgbClr val="309BD1"/>
                </a:solidFill>
                <a:latin typeface="Special Elite"/>
                <a:ea typeface="Special Elite"/>
                <a:cs typeface="Special Elite"/>
                <a:sym typeface="Special Elite"/>
              </a:rPr>
              <a:t>A C</a:t>
            </a:r>
            <a:r>
              <a:rPr b="1" lang="pt-BR" sz="2100">
                <a:solidFill>
                  <a:srgbClr val="309BD1"/>
                </a:solidFill>
                <a:latin typeface="Special Elite"/>
                <a:ea typeface="Special Elite"/>
                <a:cs typeface="Special Elite"/>
                <a:sym typeface="Special Elite"/>
              </a:rPr>
              <a:t>REATIVE APPROACH TO TEACHING AND LEARNING</a:t>
            </a:r>
            <a:endParaRPr b="1" sz="2100">
              <a:solidFill>
                <a:srgbClr val="309BD1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pic>
        <p:nvPicPr>
          <p:cNvPr id="148" name="Google Shape;14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6525" y="4152400"/>
            <a:ext cx="1099500" cy="86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4"/>
          <p:cNvSpPr txBox="1"/>
          <p:nvPr/>
        </p:nvSpPr>
        <p:spPr>
          <a:xfrm>
            <a:off x="630600" y="1754275"/>
            <a:ext cx="6316800" cy="29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600"/>
              <a:buFont typeface="Montserrat"/>
              <a:buChar char="●"/>
            </a:pPr>
            <a:r>
              <a:rPr lang="pt-BR" sz="160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Art as a means, as a way of doing.</a:t>
            </a:r>
            <a:endParaRPr sz="160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600"/>
              <a:buFont typeface="Montserrat"/>
              <a:buChar char="●"/>
            </a:pPr>
            <a:r>
              <a:rPr lang="pt-BR" sz="160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Learning as a natural part of the childhood world</a:t>
            </a:r>
            <a:endParaRPr sz="160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600"/>
              <a:buFont typeface="Montserrat"/>
              <a:buChar char="●"/>
            </a:pPr>
            <a:r>
              <a:rPr lang="pt-BR" sz="160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Protagonists explore, discover and make sense of what they learn</a:t>
            </a:r>
            <a:endParaRPr sz="160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600"/>
              <a:buFont typeface="Montserrat"/>
              <a:buChar char="●"/>
            </a:pPr>
            <a:r>
              <a:rPr lang="pt-BR" sz="160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The power of play</a:t>
            </a:r>
            <a:endParaRPr b="1" sz="11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5"/>
          <p:cNvPicPr preferRelativeResize="0"/>
          <p:nvPr/>
        </p:nvPicPr>
        <p:blipFill rotWithShape="1">
          <a:blip r:embed="rId3">
            <a:alphaModFix/>
          </a:blip>
          <a:srcRect b="0" l="18619" r="19849" t="14704"/>
          <a:stretch/>
        </p:blipFill>
        <p:spPr>
          <a:xfrm>
            <a:off x="1733525" y="210372"/>
            <a:ext cx="4982074" cy="4628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6525" y="4152400"/>
            <a:ext cx="1099500" cy="86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6" title="THE MISSIONS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9025" y="364675"/>
            <a:ext cx="6008200" cy="450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/>
          <p:nvPr/>
        </p:nvSpPr>
        <p:spPr>
          <a:xfrm>
            <a:off x="281800" y="350250"/>
            <a:ext cx="31707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pt-BR" sz="2900">
                <a:solidFill>
                  <a:srgbClr val="6AA84F"/>
                </a:solidFill>
                <a:latin typeface="Special Elite"/>
                <a:ea typeface="Special Elite"/>
                <a:cs typeface="Special Elite"/>
                <a:sym typeface="Special Elite"/>
              </a:rPr>
              <a:t>THE MISSIONS</a:t>
            </a:r>
            <a:endParaRPr b="1" sz="2900">
              <a:solidFill>
                <a:srgbClr val="6AA84F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pic>
        <p:nvPicPr>
          <p:cNvPr id="166" name="Google Shape;16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6525" y="4152400"/>
            <a:ext cx="1099500" cy="86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7"/>
          <p:cNvPicPr preferRelativeResize="0"/>
          <p:nvPr/>
        </p:nvPicPr>
        <p:blipFill rotWithShape="1">
          <a:blip r:embed="rId4">
            <a:alphaModFix/>
          </a:blip>
          <a:srcRect b="20854" l="0" r="0" t="0"/>
          <a:stretch/>
        </p:blipFill>
        <p:spPr>
          <a:xfrm>
            <a:off x="119613" y="1347300"/>
            <a:ext cx="8904776" cy="224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 txBox="1"/>
          <p:nvPr/>
        </p:nvSpPr>
        <p:spPr>
          <a:xfrm>
            <a:off x="805625" y="383875"/>
            <a:ext cx="7290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pt-BR" sz="2900">
                <a:solidFill>
                  <a:srgbClr val="6AA84F"/>
                </a:solidFill>
                <a:latin typeface="Special Elite"/>
                <a:ea typeface="Special Elite"/>
                <a:cs typeface="Special Elite"/>
                <a:sym typeface="Special Elite"/>
              </a:rPr>
              <a:t>EDUCATION</a:t>
            </a:r>
            <a:r>
              <a:rPr b="1" lang="pt-BR" sz="2900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b="1" sz="2900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3" name="Google Shape;17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6525" y="4152400"/>
            <a:ext cx="1099500" cy="86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8"/>
          <p:cNvSpPr txBox="1"/>
          <p:nvPr/>
        </p:nvSpPr>
        <p:spPr>
          <a:xfrm>
            <a:off x="661625" y="1513250"/>
            <a:ext cx="7578000" cy="23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000"/>
              <a:buFont typeface="Montserrat"/>
              <a:buChar char="●"/>
            </a:pPr>
            <a:r>
              <a:rPr lang="pt-BR" sz="200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Program Structure </a:t>
            </a:r>
            <a:endParaRPr sz="200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000"/>
              <a:buFont typeface="Montserrat"/>
              <a:buChar char="●"/>
            </a:pPr>
            <a:r>
              <a:rPr lang="pt-BR" sz="200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Objectives</a:t>
            </a:r>
            <a:endParaRPr sz="200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000"/>
              <a:buFont typeface="Montserrat"/>
              <a:buChar char="●"/>
            </a:pPr>
            <a:r>
              <a:rPr lang="pt-BR" sz="200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Digital Resources</a:t>
            </a:r>
            <a:endParaRPr sz="200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000"/>
              <a:buFont typeface="Montserrat"/>
              <a:buChar char="●"/>
            </a:pPr>
            <a:r>
              <a:rPr lang="pt-BR" sz="200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Curriculum Links</a:t>
            </a:r>
            <a:endParaRPr sz="200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4346" y="36425"/>
            <a:ext cx="4122952" cy="510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/>
          <p:nvPr/>
        </p:nvSpPr>
        <p:spPr>
          <a:xfrm>
            <a:off x="397650" y="352725"/>
            <a:ext cx="58698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pt-BR" sz="2500">
                <a:solidFill>
                  <a:srgbClr val="36AC9D"/>
                </a:solidFill>
                <a:latin typeface="Special Elite"/>
                <a:ea typeface="Special Elite"/>
                <a:cs typeface="Special Elite"/>
                <a:sym typeface="Special Elite"/>
              </a:rPr>
              <a:t>“LEARNING ADVENTURES”</a:t>
            </a:r>
            <a:endParaRPr b="1" sz="2500">
              <a:solidFill>
                <a:srgbClr val="36AC9D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pic>
        <p:nvPicPr>
          <p:cNvPr id="185" name="Google Shape;18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1922" y="201075"/>
            <a:ext cx="3008666" cy="200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0"/>
          <p:cNvPicPr preferRelativeResize="0"/>
          <p:nvPr/>
        </p:nvPicPr>
        <p:blipFill rotWithShape="1">
          <a:blip r:embed="rId4">
            <a:alphaModFix/>
          </a:blip>
          <a:srcRect b="7209" l="0" r="0" t="0"/>
          <a:stretch/>
        </p:blipFill>
        <p:spPr>
          <a:xfrm>
            <a:off x="5365500" y="2291645"/>
            <a:ext cx="3008650" cy="186063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0"/>
          <p:cNvSpPr txBox="1"/>
          <p:nvPr/>
        </p:nvSpPr>
        <p:spPr>
          <a:xfrm>
            <a:off x="538525" y="1355975"/>
            <a:ext cx="531300" cy="4926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ART</a:t>
            </a:r>
            <a:endParaRPr b="1" sz="20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88" name="Google Shape;188;p30"/>
          <p:cNvSpPr txBox="1"/>
          <p:nvPr/>
        </p:nvSpPr>
        <p:spPr>
          <a:xfrm>
            <a:off x="3519225" y="1355975"/>
            <a:ext cx="1009800" cy="4926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TECHNOLOGY</a:t>
            </a:r>
            <a:endParaRPr b="1" sz="20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89" name="Google Shape;189;p30"/>
          <p:cNvSpPr txBox="1"/>
          <p:nvPr/>
        </p:nvSpPr>
        <p:spPr>
          <a:xfrm>
            <a:off x="1989052" y="2343150"/>
            <a:ext cx="1068600" cy="4926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EDUCATION</a:t>
            </a:r>
            <a:endParaRPr b="1" sz="20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90" name="Google Shape;190;p30"/>
          <p:cNvSpPr txBox="1"/>
          <p:nvPr/>
        </p:nvSpPr>
        <p:spPr>
          <a:xfrm>
            <a:off x="11425" y="2339425"/>
            <a:ext cx="1614300" cy="4926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IMMERSIVE THEATRE</a:t>
            </a:r>
            <a:endParaRPr b="1" sz="20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91" name="Google Shape;191;p30"/>
          <p:cNvSpPr txBox="1"/>
          <p:nvPr/>
        </p:nvSpPr>
        <p:spPr>
          <a:xfrm>
            <a:off x="1632187" y="3411325"/>
            <a:ext cx="1614300" cy="14160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ACTIVE</a:t>
            </a:r>
            <a:endParaRPr b="1" sz="20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METHODOLOGIES</a:t>
            </a:r>
            <a:endParaRPr b="1" sz="20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+</a:t>
            </a:r>
            <a:endParaRPr b="1" sz="20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CURRICULUM</a:t>
            </a:r>
            <a:endParaRPr b="1" sz="20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92" name="Google Shape;192;p30"/>
          <p:cNvSpPr txBox="1"/>
          <p:nvPr/>
        </p:nvSpPr>
        <p:spPr>
          <a:xfrm>
            <a:off x="3402338" y="2415625"/>
            <a:ext cx="1464900" cy="8004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DIGITAL</a:t>
            </a:r>
            <a:endParaRPr b="1" sz="20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LITERACY</a:t>
            </a:r>
            <a:endParaRPr b="1" sz="20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93" name="Google Shape;193;p30"/>
          <p:cNvPicPr preferRelativeResize="0"/>
          <p:nvPr/>
        </p:nvPicPr>
        <p:blipFill rotWithShape="1">
          <a:blip r:embed="rId5">
            <a:alphaModFix/>
          </a:blip>
          <a:srcRect b="15340" l="0" r="0" t="0"/>
          <a:stretch/>
        </p:blipFill>
        <p:spPr>
          <a:xfrm flipH="1" rot="5651971">
            <a:off x="2710386" y="1539263"/>
            <a:ext cx="843600" cy="71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0"/>
          <p:cNvPicPr preferRelativeResize="0"/>
          <p:nvPr/>
        </p:nvPicPr>
        <p:blipFill rotWithShape="1">
          <a:blip r:embed="rId5">
            <a:alphaModFix/>
          </a:blip>
          <a:srcRect b="15340" l="0" r="0" t="0"/>
          <a:stretch/>
        </p:blipFill>
        <p:spPr>
          <a:xfrm flipH="1" rot="78">
            <a:off x="1198122" y="1539263"/>
            <a:ext cx="843600" cy="71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0"/>
          <p:cNvPicPr preferRelativeResize="0"/>
          <p:nvPr/>
        </p:nvPicPr>
        <p:blipFill rotWithShape="1">
          <a:blip r:embed="rId5">
            <a:alphaModFix/>
          </a:blip>
          <a:srcRect b="15340" l="0" r="0" t="0"/>
          <a:stretch/>
        </p:blipFill>
        <p:spPr>
          <a:xfrm flipH="1" rot="4739154">
            <a:off x="478237" y="1886983"/>
            <a:ext cx="531300" cy="44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0"/>
          <p:cNvPicPr preferRelativeResize="0"/>
          <p:nvPr/>
        </p:nvPicPr>
        <p:blipFill rotWithShape="1">
          <a:blip r:embed="rId5">
            <a:alphaModFix/>
          </a:blip>
          <a:srcRect b="15340" l="0" r="0" t="0"/>
          <a:stretch/>
        </p:blipFill>
        <p:spPr>
          <a:xfrm flipH="1" rot="3035576">
            <a:off x="2173687" y="2838383"/>
            <a:ext cx="531300" cy="44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0"/>
          <p:cNvPicPr preferRelativeResize="0"/>
          <p:nvPr/>
        </p:nvPicPr>
        <p:blipFill rotWithShape="1">
          <a:blip r:embed="rId5">
            <a:alphaModFix/>
          </a:blip>
          <a:srcRect b="15340" l="0" r="0" t="0"/>
          <a:stretch/>
        </p:blipFill>
        <p:spPr>
          <a:xfrm flipH="1" rot="3035576">
            <a:off x="3823824" y="1895508"/>
            <a:ext cx="531300" cy="449808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0"/>
          <p:cNvSpPr txBox="1"/>
          <p:nvPr/>
        </p:nvSpPr>
        <p:spPr>
          <a:xfrm>
            <a:off x="4744750" y="4237575"/>
            <a:ext cx="4203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000">
                <a:solidFill>
                  <a:srgbClr val="454137"/>
                </a:solidFill>
                <a:latin typeface="Montserrat"/>
                <a:ea typeface="Montserrat"/>
                <a:cs typeface="Montserrat"/>
                <a:sym typeface="Montserrat"/>
              </a:rPr>
              <a:t>The students are invited to see themselves as agents who transform the community while they advance in educational experiences and outcomes.</a:t>
            </a:r>
            <a:endParaRPr b="1" sz="1000">
              <a:solidFill>
                <a:srgbClr val="45413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0B5394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6525" y="4152400"/>
            <a:ext cx="1099500" cy="86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1"/>
          <p:cNvSpPr txBox="1"/>
          <p:nvPr/>
        </p:nvSpPr>
        <p:spPr>
          <a:xfrm>
            <a:off x="1296375" y="2196013"/>
            <a:ext cx="1678500" cy="4926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KNOWLEDGE</a:t>
            </a:r>
            <a:endParaRPr b="1" sz="2000"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205" name="Google Shape;205;p31"/>
          <p:cNvSpPr txBox="1"/>
          <p:nvPr/>
        </p:nvSpPr>
        <p:spPr>
          <a:xfrm>
            <a:off x="2974875" y="1574363"/>
            <a:ext cx="1579200" cy="4926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DISCOURSE</a:t>
            </a:r>
            <a:endParaRPr b="1" sz="2000"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206" name="Google Shape;206;p31"/>
          <p:cNvSpPr txBox="1"/>
          <p:nvPr/>
        </p:nvSpPr>
        <p:spPr>
          <a:xfrm>
            <a:off x="1575100" y="3523600"/>
            <a:ext cx="1579200" cy="4926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ATTITUDES</a:t>
            </a:r>
            <a:endParaRPr b="1" sz="2000"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207" name="Google Shape;207;p31"/>
          <p:cNvSpPr txBox="1"/>
          <p:nvPr/>
        </p:nvSpPr>
        <p:spPr>
          <a:xfrm>
            <a:off x="3041775" y="2804513"/>
            <a:ext cx="1445400" cy="4926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CAPACITY</a:t>
            </a:r>
            <a:endParaRPr b="1" sz="2000"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208" name="Google Shape;208;p31"/>
          <p:cNvSpPr txBox="1"/>
          <p:nvPr/>
        </p:nvSpPr>
        <p:spPr>
          <a:xfrm>
            <a:off x="4554075" y="2196013"/>
            <a:ext cx="1152600" cy="4926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ACTION</a:t>
            </a:r>
            <a:endParaRPr b="1" sz="2000"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209" name="Google Shape;209;p31"/>
          <p:cNvSpPr txBox="1"/>
          <p:nvPr/>
        </p:nvSpPr>
        <p:spPr>
          <a:xfrm>
            <a:off x="4777675" y="3295713"/>
            <a:ext cx="1678500" cy="4926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CONDITIONS</a:t>
            </a:r>
            <a:endParaRPr b="1" sz="2000"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pic>
        <p:nvPicPr>
          <p:cNvPr id="210" name="Google Shape;21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0632" y="241688"/>
            <a:ext cx="2053494" cy="6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1"/>
          <p:cNvSpPr txBox="1"/>
          <p:nvPr/>
        </p:nvSpPr>
        <p:spPr>
          <a:xfrm>
            <a:off x="550275" y="372675"/>
            <a:ext cx="31707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pt-BR" sz="2900">
                <a:solidFill>
                  <a:srgbClr val="309BD1"/>
                </a:solidFill>
                <a:latin typeface="Special Elite"/>
                <a:ea typeface="Special Elite"/>
                <a:cs typeface="Special Elite"/>
                <a:sym typeface="Special Elite"/>
              </a:rPr>
              <a:t>IMPACT</a:t>
            </a:r>
            <a:endParaRPr b="1" sz="2900">
              <a:solidFill>
                <a:srgbClr val="309BD1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 txBox="1"/>
          <p:nvPr/>
        </p:nvSpPr>
        <p:spPr>
          <a:xfrm>
            <a:off x="152400" y="1858675"/>
            <a:ext cx="855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217" name="Google Shape;21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6600" y="148975"/>
            <a:ext cx="1793125" cy="5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2"/>
          <p:cNvSpPr txBox="1"/>
          <p:nvPr/>
        </p:nvSpPr>
        <p:spPr>
          <a:xfrm>
            <a:off x="365175" y="2105225"/>
            <a:ext cx="72792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Teacher’s protocols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Interviews with teachers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Students’ Videos 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Final event videos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Artwork created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Parent’s worksheet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Final presentation documentation 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at the School of the (Im)Possible website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32"/>
          <p:cNvSpPr txBox="1"/>
          <p:nvPr/>
        </p:nvSpPr>
        <p:spPr>
          <a:xfrm>
            <a:off x="365175" y="1085025"/>
            <a:ext cx="653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>
                <a:solidFill>
                  <a:schemeClr val="dk1"/>
                </a:solidFill>
                <a:highlight>
                  <a:srgbClr val="C9DAF8"/>
                </a:highlight>
                <a:latin typeface="Montserrat"/>
                <a:ea typeface="Montserrat"/>
                <a:cs typeface="Montserrat"/>
                <a:sym typeface="Montserrat"/>
              </a:rPr>
              <a:t>Image - video - audio format - feedback (written and video formats)</a:t>
            </a:r>
            <a:endParaRPr>
              <a:solidFill>
                <a:srgbClr val="00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0" name="Google Shape;220;p32"/>
          <p:cNvPicPr preferRelativeResize="0"/>
          <p:nvPr/>
        </p:nvPicPr>
        <p:blipFill rotWithShape="1">
          <a:blip r:embed="rId4">
            <a:alphaModFix/>
          </a:blip>
          <a:srcRect b="14966" l="0" r="18883" t="13007"/>
          <a:stretch/>
        </p:blipFill>
        <p:spPr>
          <a:xfrm>
            <a:off x="3818150" y="1666725"/>
            <a:ext cx="5316001" cy="2654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2"/>
          <p:cNvSpPr txBox="1"/>
          <p:nvPr/>
        </p:nvSpPr>
        <p:spPr>
          <a:xfrm rot="884">
            <a:off x="253125" y="270200"/>
            <a:ext cx="34980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2900">
                <a:solidFill>
                  <a:srgbClr val="3C78D8"/>
                </a:solidFill>
                <a:latin typeface="Special Elite"/>
                <a:ea typeface="Special Elite"/>
                <a:cs typeface="Special Elite"/>
                <a:sym typeface="Special Elite"/>
              </a:rPr>
              <a:t>DATA COLLECTION</a:t>
            </a:r>
            <a:endParaRPr b="1" sz="2900">
              <a:solidFill>
                <a:srgbClr val="3C78D8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 title="GOOD MORNING   OSLO   CURT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9525" y="0"/>
            <a:ext cx="6566650" cy="492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roject by Platô Cultural&#10;Directed by Francine Kliemann&#10;&#10;Find more at: www.platocultural.com&#10;Instagram: @platocultural" id="226" name="Google Shape;226;p33" title="School of the (Im)Possible - IMPACT EVALUATION VIDEO - Pilo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8000" y="296675"/>
            <a:ext cx="6066875" cy="455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36525" y="4152400"/>
            <a:ext cx="1099500" cy="86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4"/>
          <p:cNvSpPr txBox="1"/>
          <p:nvPr/>
        </p:nvSpPr>
        <p:spPr>
          <a:xfrm>
            <a:off x="366350" y="215800"/>
            <a:ext cx="82506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pt-BR" sz="2900">
                <a:solidFill>
                  <a:srgbClr val="309BD1"/>
                </a:solidFill>
                <a:latin typeface="Special Elite"/>
                <a:ea typeface="Special Elite"/>
                <a:cs typeface="Special Elite"/>
                <a:sym typeface="Special Elite"/>
              </a:rPr>
              <a:t>IMPACT: Changes in Knowledge</a:t>
            </a:r>
            <a:endParaRPr b="1" sz="2100">
              <a:solidFill>
                <a:srgbClr val="309BD1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233" name="Google Shape;233;p34"/>
          <p:cNvSpPr txBox="1"/>
          <p:nvPr/>
        </p:nvSpPr>
        <p:spPr>
          <a:xfrm>
            <a:off x="3787600" y="903000"/>
            <a:ext cx="5121000" cy="10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Kids increase knowledge about causes and effects of climate change, identifying its effect in their local</a:t>
            </a:r>
            <a:r>
              <a:rPr 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area.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br>
              <a:rPr b="0" i="0" lang="pt-BR" sz="9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</a:br>
            <a:endParaRPr b="0" i="0" sz="900" u="none" cap="none" strike="noStrike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4" name="Google Shape;234;p34"/>
          <p:cNvPicPr preferRelativeResize="0"/>
          <p:nvPr/>
        </p:nvPicPr>
        <p:blipFill rotWithShape="1">
          <a:blip r:embed="rId3">
            <a:alphaModFix/>
          </a:blip>
          <a:srcRect b="0" l="13277" r="0" t="1058"/>
          <a:stretch/>
        </p:blipFill>
        <p:spPr>
          <a:xfrm>
            <a:off x="417450" y="963700"/>
            <a:ext cx="3224450" cy="38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5513" y="1579350"/>
            <a:ext cx="4885177" cy="327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5"/>
          <p:cNvSpPr txBox="1"/>
          <p:nvPr/>
        </p:nvSpPr>
        <p:spPr>
          <a:xfrm>
            <a:off x="366350" y="215800"/>
            <a:ext cx="82506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pt-BR" sz="2900">
                <a:solidFill>
                  <a:srgbClr val="309BD1"/>
                </a:solidFill>
                <a:latin typeface="Special Elite"/>
                <a:ea typeface="Special Elite"/>
                <a:cs typeface="Special Elite"/>
                <a:sym typeface="Special Elite"/>
              </a:rPr>
              <a:t>IMPACT: Changes in Knowledge</a:t>
            </a:r>
            <a:endParaRPr b="1" sz="2100">
              <a:solidFill>
                <a:srgbClr val="309BD1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241" name="Google Shape;241;p35"/>
          <p:cNvSpPr txBox="1"/>
          <p:nvPr/>
        </p:nvSpPr>
        <p:spPr>
          <a:xfrm>
            <a:off x="1725700" y="4455300"/>
            <a:ext cx="51210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Kids gain or renew awareness about climate change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br>
              <a:rPr b="0" i="0" lang="pt-BR" sz="9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</a:br>
            <a:endParaRPr b="0" i="0" sz="900" u="none" cap="none" strike="noStrike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2" name="Google Shape;242;p35"/>
          <p:cNvPicPr preferRelativeResize="0"/>
          <p:nvPr/>
        </p:nvPicPr>
        <p:blipFill rotWithShape="1">
          <a:blip r:embed="rId3">
            <a:alphaModFix/>
          </a:blip>
          <a:srcRect b="0" l="1979" r="31588" t="10402"/>
          <a:stretch/>
        </p:blipFill>
        <p:spPr>
          <a:xfrm>
            <a:off x="165325" y="1378325"/>
            <a:ext cx="3734327" cy="281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5"/>
          <p:cNvPicPr preferRelativeResize="0"/>
          <p:nvPr/>
        </p:nvPicPr>
        <p:blipFill rotWithShape="1">
          <a:blip r:embed="rId4">
            <a:alphaModFix/>
          </a:blip>
          <a:srcRect b="0" l="-1358" r="11413" t="0"/>
          <a:stretch/>
        </p:blipFill>
        <p:spPr>
          <a:xfrm>
            <a:off x="3899650" y="1378325"/>
            <a:ext cx="4868141" cy="281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roject by Platô Cultural&#10;Directed by Francine Kliemann&#10;&#10;Find more at: www.platocultural.com&#10;Instagram: @platocultural" id="248" name="Google Shape;248;p36" title="School of the (Im)Possible - IMPACT EVALUATION VIDEO - Pilo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8000" y="296675"/>
            <a:ext cx="6066875" cy="455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36525" y="4152400"/>
            <a:ext cx="1099500" cy="86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7"/>
          <p:cNvSpPr txBox="1"/>
          <p:nvPr/>
        </p:nvSpPr>
        <p:spPr>
          <a:xfrm>
            <a:off x="366350" y="215800"/>
            <a:ext cx="82506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pt-BR" sz="2900">
                <a:solidFill>
                  <a:srgbClr val="309BD1"/>
                </a:solidFill>
                <a:latin typeface="Special Elite"/>
                <a:ea typeface="Special Elite"/>
                <a:cs typeface="Special Elite"/>
                <a:sym typeface="Special Elite"/>
              </a:rPr>
              <a:t>IMPACT: Changes in Discourse</a:t>
            </a:r>
            <a:endParaRPr b="1" sz="2100">
              <a:solidFill>
                <a:srgbClr val="309BD1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255" name="Google Shape;255;p37"/>
          <p:cNvSpPr txBox="1"/>
          <p:nvPr/>
        </p:nvSpPr>
        <p:spPr>
          <a:xfrm>
            <a:off x="3810000" y="1171925"/>
            <a:ext cx="51210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students became “the teachers”, sharing their perspectives and creating new ideas for combating climate change</a:t>
            </a:r>
            <a:r>
              <a:rPr lang="pt-BR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br>
              <a:rPr b="0" i="0" lang="pt-BR" sz="9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</a:br>
            <a:endParaRPr b="0" i="0" sz="900" u="none" cap="none" strike="noStrike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6" name="Google Shape;256;p37"/>
          <p:cNvPicPr preferRelativeResize="0"/>
          <p:nvPr/>
        </p:nvPicPr>
        <p:blipFill rotWithShape="1">
          <a:blip r:embed="rId3">
            <a:alphaModFix amt="93000"/>
          </a:blip>
          <a:srcRect b="0" l="0" r="11000" t="0"/>
          <a:stretch/>
        </p:blipFill>
        <p:spPr>
          <a:xfrm rot="-5400000">
            <a:off x="73536" y="1300163"/>
            <a:ext cx="4007752" cy="323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6775" y="1916100"/>
            <a:ext cx="4590177" cy="3059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6525" y="4152400"/>
            <a:ext cx="1099500" cy="86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8" title="Vídeo de FECHAMENTO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5975" y="847000"/>
            <a:ext cx="5728651" cy="429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8"/>
          <p:cNvSpPr txBox="1"/>
          <p:nvPr/>
        </p:nvSpPr>
        <p:spPr>
          <a:xfrm>
            <a:off x="601675" y="215800"/>
            <a:ext cx="82506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pt-BR" sz="2900">
                <a:solidFill>
                  <a:srgbClr val="309BD1"/>
                </a:solidFill>
                <a:latin typeface="Special Elite"/>
                <a:ea typeface="Special Elite"/>
                <a:cs typeface="Special Elite"/>
                <a:sym typeface="Special Elite"/>
              </a:rPr>
              <a:t>IMPACT: Changes in ATTITUDE</a:t>
            </a:r>
            <a:endParaRPr b="1" sz="2100">
              <a:solidFill>
                <a:srgbClr val="309BD1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9"/>
          <p:cNvSpPr txBox="1"/>
          <p:nvPr/>
        </p:nvSpPr>
        <p:spPr>
          <a:xfrm>
            <a:off x="366350" y="215800"/>
            <a:ext cx="82506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pt-BR" sz="2900">
                <a:solidFill>
                  <a:srgbClr val="309BD1"/>
                </a:solidFill>
                <a:latin typeface="Special Elite"/>
                <a:ea typeface="Special Elite"/>
                <a:cs typeface="Special Elite"/>
                <a:sym typeface="Special Elite"/>
              </a:rPr>
              <a:t>IMPACT: Changes in ATTITUDE</a:t>
            </a:r>
            <a:endParaRPr b="1" sz="2100">
              <a:solidFill>
                <a:srgbClr val="309BD1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270" name="Google Shape;270;p39"/>
          <p:cNvSpPr txBox="1"/>
          <p:nvPr/>
        </p:nvSpPr>
        <p:spPr>
          <a:xfrm>
            <a:off x="4112550" y="1373625"/>
            <a:ext cx="43215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Kids view themselves as agents of change.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br>
              <a:rPr b="0" i="0" lang="pt-BR" sz="9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</a:br>
            <a:endParaRPr b="0" i="0" sz="900" u="none" cap="none" strike="noStrike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1" name="Google Shape;271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350" y="1448150"/>
            <a:ext cx="3455175" cy="345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8075" y="1949925"/>
            <a:ext cx="4375817" cy="295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roject by Platô Cultural&#10;Directed by Francine Kliemann&#10;&#10;Find more at: www.platocultural.com&#10;Instagram: @platocultural" id="277" name="Google Shape;277;p40" title="School of the (Im)Possible - IMPACT EVALUATION VIDEO - Pilo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5775" y="616600"/>
            <a:ext cx="5939100" cy="445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36525" y="4152400"/>
            <a:ext cx="1099500" cy="86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1"/>
          <p:cNvSpPr txBox="1"/>
          <p:nvPr/>
        </p:nvSpPr>
        <p:spPr>
          <a:xfrm>
            <a:off x="479625" y="260625"/>
            <a:ext cx="39927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pt-BR" sz="2900">
                <a:solidFill>
                  <a:srgbClr val="309BD1"/>
                </a:solidFill>
                <a:latin typeface="Special Elite"/>
                <a:ea typeface="Special Elite"/>
                <a:cs typeface="Special Elite"/>
                <a:sym typeface="Special Elite"/>
              </a:rPr>
              <a:t>IMPACT: CAPACITY</a:t>
            </a:r>
            <a:endParaRPr b="1" sz="2100">
              <a:solidFill>
                <a:srgbClr val="309BD1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284" name="Google Shape;284;p41"/>
          <p:cNvSpPr txBox="1"/>
          <p:nvPr/>
        </p:nvSpPr>
        <p:spPr>
          <a:xfrm>
            <a:off x="4707650" y="1082275"/>
            <a:ext cx="41898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Schools embrace the experience. They develop new capacities to integrate Art and Technology to advance youth engagement in the environmental causes.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br>
              <a:rPr b="0" i="0" lang="pt-BR" sz="9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</a:br>
            <a:endParaRPr b="0" i="0" sz="900" u="none" cap="none" strike="noStrike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5" name="Google Shape;285;p41"/>
          <p:cNvPicPr preferRelativeResize="0"/>
          <p:nvPr/>
        </p:nvPicPr>
        <p:blipFill rotWithShape="1">
          <a:blip r:embed="rId3">
            <a:alphaModFix/>
          </a:blip>
          <a:srcRect b="0" l="-4731" r="43524" t="6279"/>
          <a:stretch/>
        </p:blipFill>
        <p:spPr>
          <a:xfrm>
            <a:off x="-2" y="947800"/>
            <a:ext cx="4472325" cy="407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07650" y="2072175"/>
            <a:ext cx="4257050" cy="290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2"/>
          <p:cNvSpPr txBox="1"/>
          <p:nvPr/>
        </p:nvSpPr>
        <p:spPr>
          <a:xfrm>
            <a:off x="479625" y="260625"/>
            <a:ext cx="39927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pt-BR" sz="2900">
                <a:solidFill>
                  <a:srgbClr val="309BD1"/>
                </a:solidFill>
                <a:latin typeface="Special Elite"/>
                <a:ea typeface="Special Elite"/>
                <a:cs typeface="Special Elite"/>
                <a:sym typeface="Special Elite"/>
              </a:rPr>
              <a:t>IMPACT: CONDITIONS</a:t>
            </a:r>
            <a:endParaRPr b="1" sz="2100">
              <a:solidFill>
                <a:srgbClr val="309BD1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292" name="Google Shape;292;p42"/>
          <p:cNvSpPr txBox="1"/>
          <p:nvPr/>
        </p:nvSpPr>
        <p:spPr>
          <a:xfrm>
            <a:off x="5367625" y="1788225"/>
            <a:ext cx="3557700" cy="12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Schools in Brazil and Scotland integrate the project in their curriculum, providing new and innovative ways of ‘greening the curriculum’.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br>
              <a:rPr b="0" i="0" lang="pt-BR" sz="9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</a:br>
            <a:endParaRPr b="0" i="0" sz="900" u="none" cap="none" strike="noStrike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3" name="Google Shape;29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425" y="1190125"/>
            <a:ext cx="4845424" cy="3549949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2"/>
          <p:cNvSpPr txBox="1"/>
          <p:nvPr/>
        </p:nvSpPr>
        <p:spPr>
          <a:xfrm>
            <a:off x="5289175" y="3283325"/>
            <a:ext cx="3488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Montserrat"/>
                <a:ea typeface="Montserrat"/>
                <a:cs typeface="Montserrat"/>
                <a:sym typeface="Montserrat"/>
              </a:rPr>
              <a:t>The project gains more effectiveness and support as an effective methodology for transforming education and teaching practice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 title="GOOD MORNING   OSLO   CURT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3750" y="198375"/>
            <a:ext cx="6249875" cy="468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43"/>
          <p:cNvPicPr preferRelativeResize="0"/>
          <p:nvPr/>
        </p:nvPicPr>
        <p:blipFill rotWithShape="1">
          <a:blip r:embed="rId3">
            <a:alphaModFix/>
          </a:blip>
          <a:srcRect b="13687" l="21464" r="21252" t="15285"/>
          <a:stretch/>
        </p:blipFill>
        <p:spPr>
          <a:xfrm>
            <a:off x="896475" y="-82600"/>
            <a:ext cx="7496724" cy="522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1475" y="203262"/>
            <a:ext cx="4280550" cy="473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5"/>
          <p:cNvSpPr txBox="1"/>
          <p:nvPr/>
        </p:nvSpPr>
        <p:spPr>
          <a:xfrm>
            <a:off x="1340950" y="1719000"/>
            <a:ext cx="5971500" cy="17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2400">
                <a:solidFill>
                  <a:srgbClr val="44546A"/>
                </a:solidFill>
                <a:latin typeface="Roboto"/>
                <a:ea typeface="Roboto"/>
                <a:cs typeface="Roboto"/>
                <a:sym typeface="Roboto"/>
              </a:rPr>
              <a:t>“Reality can be entered through the main door, or it can be slipped into through a window, which is much more fun “</a:t>
            </a:r>
            <a:endParaRPr i="1" sz="2400">
              <a:solidFill>
                <a:srgbClr val="44546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Gianni Rodari</a:t>
            </a:r>
            <a:endParaRPr b="1" sz="1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0" name="Google Shape;31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6525" y="4152400"/>
            <a:ext cx="1099500" cy="86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46"/>
          <p:cNvPicPr preferRelativeResize="0"/>
          <p:nvPr/>
        </p:nvPicPr>
        <p:blipFill rotWithShape="1">
          <a:blip r:embed="rId3">
            <a:alphaModFix/>
          </a:blip>
          <a:srcRect b="39580" l="3087" r="1900" t="0"/>
          <a:stretch/>
        </p:blipFill>
        <p:spPr>
          <a:xfrm>
            <a:off x="809663" y="244050"/>
            <a:ext cx="7524676" cy="270307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6"/>
          <p:cNvSpPr txBox="1"/>
          <p:nvPr/>
        </p:nvSpPr>
        <p:spPr>
          <a:xfrm>
            <a:off x="1893175" y="2947125"/>
            <a:ext cx="51801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 u="sng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www.platocultural.com</a:t>
            </a:r>
            <a:endParaRPr sz="10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 u="sng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www.instagram.com/platocultural</a:t>
            </a:r>
            <a:endParaRPr sz="10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General Info: info@platocultural.com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Francine Kliemann </a:t>
            </a:r>
            <a:r>
              <a:rPr i="1" lang="pt-BR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Founder and Artistic Director </a:t>
            </a:r>
            <a:r>
              <a:rPr lang="pt-BR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pt-BR" sz="1000" u="sng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francine@platocultural.com</a:t>
            </a:r>
            <a:endParaRPr sz="10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Marcia Donadel - </a:t>
            </a:r>
            <a:r>
              <a:rPr i="1" lang="pt-BR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Head of Learning  </a:t>
            </a:r>
            <a:r>
              <a:rPr i="1" lang="pt-BR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1000" u="sng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marcia@platocultural.com</a:t>
            </a:r>
            <a:endParaRPr sz="10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 rotWithShape="1">
          <a:blip r:embed="rId3">
            <a:alphaModFix/>
          </a:blip>
          <a:srcRect b="0" l="3777" r="4310" t="0"/>
          <a:stretch/>
        </p:blipFill>
        <p:spPr>
          <a:xfrm>
            <a:off x="-271200" y="-1665190"/>
            <a:ext cx="9203825" cy="667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4600" y="3019275"/>
            <a:ext cx="2246100" cy="176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 rotWithShape="1">
          <a:blip r:embed="rId5">
            <a:alphaModFix/>
          </a:blip>
          <a:srcRect b="0" l="6968" r="0" t="0"/>
          <a:stretch/>
        </p:blipFill>
        <p:spPr>
          <a:xfrm rot="-1648352">
            <a:off x="301626" y="1762251"/>
            <a:ext cx="2981870" cy="2948449"/>
          </a:xfrm>
          <a:prstGeom prst="rect">
            <a:avLst/>
          </a:prstGeom>
          <a:noFill/>
          <a:ln>
            <a:noFill/>
          </a:ln>
          <a:effectLst>
            <a:outerShdw blurRad="414338" rotWithShape="0" algn="bl" dir="6600000" dist="219075">
              <a:srgbClr val="FFFFFF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6525" y="4152400"/>
            <a:ext cx="1099500" cy="86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4175" y="3209350"/>
            <a:ext cx="1983076" cy="120319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 txBox="1"/>
          <p:nvPr/>
        </p:nvSpPr>
        <p:spPr>
          <a:xfrm>
            <a:off x="512650" y="1426850"/>
            <a:ext cx="7083000" cy="21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“ What if S.O.S, an organisation from the future, found a way to communicate with our time? What if they invited our children to embark on an (Im)possible mission to save our planet ? 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1325" y="964000"/>
            <a:ext cx="926400" cy="893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6525" y="4152400"/>
            <a:ext cx="1099500" cy="86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200" y="319551"/>
            <a:ext cx="6858025" cy="4570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6525" y="4152400"/>
            <a:ext cx="1099500" cy="86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0"/>
          <p:cNvSpPr txBox="1"/>
          <p:nvPr/>
        </p:nvSpPr>
        <p:spPr>
          <a:xfrm>
            <a:off x="685775" y="1529300"/>
            <a:ext cx="6474300" cy="18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000"/>
              <a:buFont typeface="Montserrat"/>
              <a:buChar char="●"/>
            </a:pPr>
            <a:r>
              <a:rPr lang="pt-BR" sz="200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Co-creation</a:t>
            </a:r>
            <a:endParaRPr sz="200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000"/>
              <a:buFont typeface="Montserrat"/>
              <a:buChar char="●"/>
            </a:pPr>
            <a:r>
              <a:rPr lang="pt-BR" sz="200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Supportive global network</a:t>
            </a:r>
            <a:endParaRPr sz="200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000"/>
              <a:buFont typeface="Montserrat"/>
              <a:buChar char="●"/>
            </a:pPr>
            <a:r>
              <a:rPr lang="pt-BR" sz="200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Measuring impact </a:t>
            </a:r>
            <a:endParaRPr sz="200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60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How artistic work creates social impact</a:t>
            </a:r>
            <a:endParaRPr i="1" sz="160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000"/>
              <a:buFont typeface="Montserrat"/>
              <a:buChar char="●"/>
            </a:pPr>
            <a:r>
              <a:rPr lang="pt-BR" sz="200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Shaping creative process</a:t>
            </a:r>
            <a:endParaRPr sz="2400">
              <a:solidFill>
                <a:srgbClr val="44546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20"/>
          <p:cNvSpPr txBox="1"/>
          <p:nvPr/>
        </p:nvSpPr>
        <p:spPr>
          <a:xfrm>
            <a:off x="685775" y="372675"/>
            <a:ext cx="31707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pt-BR" sz="2900">
                <a:solidFill>
                  <a:srgbClr val="309BD1"/>
                </a:solidFill>
                <a:latin typeface="Special Elite"/>
                <a:ea typeface="Special Elite"/>
                <a:cs typeface="Special Elite"/>
                <a:sym typeface="Special Elite"/>
              </a:rPr>
              <a:t>THE PROCESS</a:t>
            </a:r>
            <a:endParaRPr b="1" sz="2900">
              <a:solidFill>
                <a:srgbClr val="309BD1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pic>
        <p:nvPicPr>
          <p:cNvPr id="107" name="Google Shape;107;p20"/>
          <p:cNvPicPr preferRelativeResize="0"/>
          <p:nvPr/>
        </p:nvPicPr>
        <p:blipFill rotWithShape="1">
          <a:blip r:embed="rId4">
            <a:alphaModFix/>
          </a:blip>
          <a:srcRect b="7551" l="1978" r="6847" t="22718"/>
          <a:stretch/>
        </p:blipFill>
        <p:spPr>
          <a:xfrm rot="521377">
            <a:off x="4372302" y="556030"/>
            <a:ext cx="4461788" cy="1688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6538" y="1278499"/>
            <a:ext cx="4620967" cy="269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9323" y="2959164"/>
            <a:ext cx="464187" cy="45673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1"/>
          <p:cNvSpPr txBox="1"/>
          <p:nvPr/>
        </p:nvSpPr>
        <p:spPr>
          <a:xfrm>
            <a:off x="6306353" y="1606875"/>
            <a:ext cx="2792700" cy="5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2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rPr>
              <a:t>COUNTR</a:t>
            </a:r>
            <a:r>
              <a:rPr b="1" lang="pt-BR" sz="1200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rPr>
              <a:t>iES</a:t>
            </a:r>
            <a:r>
              <a:rPr b="1" i="0" lang="pt-BR" sz="12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rPr>
              <a:t>: Brazil and Scotland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2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rPr>
              <a:t>CIT</a:t>
            </a:r>
            <a:r>
              <a:rPr b="1" lang="pt-BR" sz="1200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rPr>
              <a:t>IES</a:t>
            </a:r>
            <a:r>
              <a:rPr b="1" i="0" lang="pt-BR" sz="12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rPr>
              <a:t>: São José and Wishaw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115" name="Google Shape;115;p21"/>
          <p:cNvSpPr txBox="1"/>
          <p:nvPr/>
        </p:nvSpPr>
        <p:spPr>
          <a:xfrm>
            <a:off x="6544243" y="4201430"/>
            <a:ext cx="2132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2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rPr>
              <a:t>students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p21"/>
          <p:cNvSpPr txBox="1"/>
          <p:nvPr/>
        </p:nvSpPr>
        <p:spPr>
          <a:xfrm>
            <a:off x="5443556" y="2266478"/>
            <a:ext cx="768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4500" u="none" cap="none" strike="noStrike">
                <a:solidFill>
                  <a:srgbClr val="808080"/>
                </a:solidFill>
                <a:latin typeface="Roboto"/>
                <a:ea typeface="Roboto"/>
                <a:cs typeface="Roboto"/>
                <a:sym typeface="Roboto"/>
              </a:rPr>
              <a:t>0</a:t>
            </a:r>
            <a:r>
              <a:rPr b="1" lang="pt-BR" sz="4500">
                <a:solidFill>
                  <a:srgbClr val="808080"/>
                </a:solidFill>
                <a:latin typeface="Roboto"/>
                <a:ea typeface="Roboto"/>
                <a:cs typeface="Roboto"/>
                <a:sym typeface="Roboto"/>
              </a:rPr>
              <a:t>6</a:t>
            </a:r>
            <a:r>
              <a:rPr b="1" i="0" lang="pt-BR" sz="4500" u="none" cap="none" strike="noStrike">
                <a:solidFill>
                  <a:srgbClr val="80808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700"/>
          </a:p>
        </p:txBody>
      </p:sp>
      <p:sp>
        <p:nvSpPr>
          <p:cNvPr id="117" name="Google Shape;117;p21"/>
          <p:cNvSpPr txBox="1"/>
          <p:nvPr/>
        </p:nvSpPr>
        <p:spPr>
          <a:xfrm>
            <a:off x="5531259" y="3871116"/>
            <a:ext cx="117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000">
                <a:solidFill>
                  <a:srgbClr val="808080"/>
                </a:solidFill>
                <a:latin typeface="Roboto"/>
                <a:ea typeface="Roboto"/>
                <a:cs typeface="Roboto"/>
                <a:sym typeface="Roboto"/>
              </a:rPr>
              <a:t>375</a:t>
            </a:r>
            <a:endParaRPr sz="700"/>
          </a:p>
        </p:txBody>
      </p:sp>
      <p:sp>
        <p:nvSpPr>
          <p:cNvPr id="118" name="Google Shape;118;p21"/>
          <p:cNvSpPr txBox="1"/>
          <p:nvPr/>
        </p:nvSpPr>
        <p:spPr>
          <a:xfrm>
            <a:off x="6306100" y="3313735"/>
            <a:ext cx="8445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r>
              <a:rPr b="1" lang="pt-BR" sz="1200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rPr>
              <a:t>ohorts</a:t>
            </a:r>
            <a:r>
              <a:rPr b="1" i="0" lang="pt-BR" sz="900" u="none" cap="none" strike="noStrike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</a:t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900" u="none" cap="none" strike="noStrike">
              <a:solidFill>
                <a:srgbClr val="80808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" name="Google Shape;119;p21"/>
          <p:cNvSpPr txBox="1"/>
          <p:nvPr/>
        </p:nvSpPr>
        <p:spPr>
          <a:xfrm>
            <a:off x="5443556" y="2989610"/>
            <a:ext cx="768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4500" u="none" cap="none" strike="noStrike">
                <a:solidFill>
                  <a:srgbClr val="808080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b="1" lang="pt-BR" sz="4500">
                <a:solidFill>
                  <a:srgbClr val="808080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endParaRPr sz="700"/>
          </a:p>
        </p:txBody>
      </p:sp>
      <p:sp>
        <p:nvSpPr>
          <p:cNvPr id="120" name="Google Shape;120;p21"/>
          <p:cNvSpPr txBox="1"/>
          <p:nvPr/>
        </p:nvSpPr>
        <p:spPr>
          <a:xfrm>
            <a:off x="5356522" y="1249700"/>
            <a:ext cx="9432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5500" u="none" cap="none" strike="noStrike">
                <a:solidFill>
                  <a:srgbClr val="808080"/>
                </a:solidFill>
                <a:latin typeface="Roboto"/>
                <a:ea typeface="Roboto"/>
                <a:cs typeface="Roboto"/>
                <a:sym typeface="Roboto"/>
              </a:rPr>
              <a:t>0</a:t>
            </a:r>
            <a:r>
              <a:rPr b="1" lang="pt-BR" sz="5500">
                <a:solidFill>
                  <a:srgbClr val="80808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b="1" i="0" lang="pt-BR" sz="5500" u="none" cap="none" strike="noStrike">
                <a:solidFill>
                  <a:srgbClr val="80808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700"/>
          </a:p>
        </p:txBody>
      </p:sp>
      <p:sp>
        <p:nvSpPr>
          <p:cNvPr id="121" name="Google Shape;121;p21"/>
          <p:cNvSpPr txBox="1"/>
          <p:nvPr/>
        </p:nvSpPr>
        <p:spPr>
          <a:xfrm>
            <a:off x="644025" y="307100"/>
            <a:ext cx="18213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pt-BR" sz="2900">
                <a:solidFill>
                  <a:srgbClr val="309BD1"/>
                </a:solidFill>
                <a:latin typeface="Special Elite"/>
                <a:ea typeface="Special Elite"/>
                <a:cs typeface="Special Elite"/>
                <a:sym typeface="Special Elite"/>
              </a:rPr>
              <a:t>2021/22</a:t>
            </a:r>
            <a:endParaRPr b="1" sz="2900">
              <a:solidFill>
                <a:srgbClr val="309BD1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pic>
        <p:nvPicPr>
          <p:cNvPr id="122" name="Google Shape;12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65329" y="1278489"/>
            <a:ext cx="464187" cy="45673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1"/>
          <p:cNvSpPr txBox="1"/>
          <p:nvPr/>
        </p:nvSpPr>
        <p:spPr>
          <a:xfrm>
            <a:off x="6306352" y="2590162"/>
            <a:ext cx="29481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rPr>
              <a:t>Schools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900" u="none" cap="none" strike="noStrike">
                <a:solidFill>
                  <a:srgbClr val="808080"/>
                </a:solidFill>
                <a:latin typeface="Roboto"/>
                <a:ea typeface="Roboto"/>
                <a:cs typeface="Roboto"/>
                <a:sym typeface="Roboto"/>
              </a:rPr>
              <a:t>                              </a:t>
            </a:r>
            <a:endParaRPr sz="700"/>
          </a:p>
          <a:p>
            <a:pPr indent="0" lvl="0" marL="0" marR="0" rtl="0" algn="l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900" u="none" cap="none" strike="noStrike">
              <a:solidFill>
                <a:srgbClr val="80808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108" y="4482102"/>
            <a:ext cx="623779" cy="491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125" name="Google Shape;12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52189" y="4312201"/>
            <a:ext cx="831300" cy="831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&#10;&#10;Description automatically generated with low confidence" id="126" name="Google Shape;12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82512" y="4482110"/>
            <a:ext cx="1090075" cy="49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 rotWithShape="1">
          <a:blip r:embed="rId8">
            <a:alphaModFix/>
          </a:blip>
          <a:srcRect b="0" l="8231" r="0" t="6331"/>
          <a:stretch/>
        </p:blipFill>
        <p:spPr>
          <a:xfrm>
            <a:off x="2107925" y="4312201"/>
            <a:ext cx="1179001" cy="79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89400" y="3461432"/>
            <a:ext cx="562647" cy="311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hape&#10;&#10;Description automatically generated" id="129" name="Google Shape;129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95050" y="938292"/>
            <a:ext cx="623775" cy="500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6525" y="4152400"/>
            <a:ext cx="1099500" cy="86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 title="1   SOBRE O PROJETO   VERSÃO LONGA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6506" y="234989"/>
            <a:ext cx="6231395" cy="467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