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handoutMasterIdLst>
    <p:handoutMasterId r:id="rId46"/>
  </p:handoutMasterIdLst>
  <p:sldIdLst>
    <p:sldId id="275" r:id="rId5"/>
    <p:sldId id="411" r:id="rId6"/>
    <p:sldId id="326" r:id="rId7"/>
    <p:sldId id="442" r:id="rId8"/>
    <p:sldId id="317" r:id="rId9"/>
    <p:sldId id="319" r:id="rId10"/>
    <p:sldId id="338" r:id="rId11"/>
    <p:sldId id="339" r:id="rId12"/>
    <p:sldId id="484" r:id="rId13"/>
    <p:sldId id="405" r:id="rId14"/>
    <p:sldId id="425" r:id="rId15"/>
    <p:sldId id="461" r:id="rId16"/>
    <p:sldId id="479" r:id="rId17"/>
    <p:sldId id="463" r:id="rId18"/>
    <p:sldId id="447" r:id="rId19"/>
    <p:sldId id="464" r:id="rId20"/>
    <p:sldId id="449" r:id="rId21"/>
    <p:sldId id="450" r:id="rId22"/>
    <p:sldId id="474" r:id="rId23"/>
    <p:sldId id="324" r:id="rId24"/>
    <p:sldId id="388" r:id="rId25"/>
    <p:sldId id="455" r:id="rId26"/>
    <p:sldId id="392" r:id="rId27"/>
    <p:sldId id="459" r:id="rId28"/>
    <p:sldId id="460" r:id="rId29"/>
    <p:sldId id="456" r:id="rId30"/>
    <p:sldId id="477" r:id="rId31"/>
    <p:sldId id="478" r:id="rId32"/>
    <p:sldId id="424" r:id="rId33"/>
    <p:sldId id="481" r:id="rId34"/>
    <p:sldId id="482" r:id="rId35"/>
    <p:sldId id="418" r:id="rId36"/>
    <p:sldId id="457" r:id="rId37"/>
    <p:sldId id="422" r:id="rId38"/>
    <p:sldId id="480" r:id="rId39"/>
    <p:sldId id="423" r:id="rId40"/>
    <p:sldId id="419" r:id="rId41"/>
    <p:sldId id="426" r:id="rId42"/>
    <p:sldId id="417" r:id="rId43"/>
    <p:sldId id="476" r:id="rId44"/>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B3F3D4C-BF84-FCC7-2AAD-82BEFCB3F092}" name="Tooshar Swain" initials="TS" userId="S::tswain@artsusa.org::c872c09e-b618-4cde-b543-a2441638454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arric Rome" initials="NR" lastIdx="2" clrIdx="0">
    <p:extLst>
      <p:ext uri="{19B8F6BF-5375-455C-9EA6-DF929625EA0E}">
        <p15:presenceInfo xmlns:p15="http://schemas.microsoft.com/office/powerpoint/2012/main" userId="S::nrome@artsusa.org::f8a1bd5b-e2f6-47ea-90f5-4baa55ba5c29" providerId="AD"/>
      </p:ext>
    </p:extLst>
  </p:cmAuthor>
  <p:cmAuthor id="2" name="Morgan Furnari" initials="MF" lastIdx="1" clrIdx="1">
    <p:extLst>
      <p:ext uri="{19B8F6BF-5375-455C-9EA6-DF929625EA0E}">
        <p15:presenceInfo xmlns:p15="http://schemas.microsoft.com/office/powerpoint/2012/main" userId="S::mfurnari@artsusa.org::3aab1c9d-e91f-43a0-aa24-7c290adfe9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DE28BB-4808-CC9A-A4C0-63C1C9FC7BC0}" v="7" dt="2022-11-21T16:10:26.215"/>
    <p1510:client id="{10A779B4-4841-4E50-884B-5AA1B1EEC2E0}" v="3175" vWet="3177" dt="2022-11-21T18:35:27.718"/>
    <p1510:client id="{2AFCD3EB-1D59-5C51-5C02-663467F7C626}" v="4" dt="2022-11-20T20:11:25.276"/>
    <p1510:client id="{45F55CDE-0029-33A1-230E-8305F5D75E95}" v="12" dt="2022-11-21T14:37:37.338"/>
    <p1510:client id="{4E7D11BD-FAA0-5E2B-222D-0127E671353D}" v="82" dt="2022-11-21T17:44:45.962"/>
    <p1510:client id="{656988C2-D86D-31DD-ADF8-05052F1E1E04}" v="6" dt="2022-11-21T07:11:40.675"/>
    <p1510:client id="{69D70B51-3BAC-CBC3-220F-8C972A63B5FC}" v="36" dt="2022-11-21T18:44:21.607"/>
    <p1510:client id="{85193BE1-8A0C-FDC9-71C6-1F754C3162E9}" v="394" dt="2022-11-21T06:56:18.485"/>
    <p1510:client id="{914FF365-7483-85AD-07C3-2217DD735181}" v="1897" dt="2022-11-20T22:21:21.741"/>
    <p1510:client id="{91C608E6-1180-5E9C-81E5-A4517104EEB7}" v="76" dt="2022-11-21T00:15:27.441"/>
    <p1510:client id="{A19C9C4D-6D28-428F-932B-5CFF43B3A8F0}" v="231" dt="2022-11-21T16:47:55.711"/>
    <p1510:client id="{C1D359CA-EA9C-2B48-A769-8D4BA5BD3D01}" v="3336" dt="2022-11-21T15:23:56.512"/>
    <p1510:client id="{C4CDF21F-0C77-50AF-1A8F-1FAFDD2FB14A}" v="5" dt="2022-11-21T14:44:26.625"/>
    <p1510:client id="{E3B7CB7C-A06B-4606-8656-6F3ED05D6A37}" v="237" dt="2022-11-20T23:40:40.182"/>
    <p1510:client id="{F2D61770-BD7A-78C6-60C2-B38116508500}" v="2441" dt="2022-11-21T11:22:27.5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77633" cy="470705"/>
          </a:xfrm>
          <a:prstGeom prst="rect">
            <a:avLst/>
          </a:prstGeom>
        </p:spPr>
        <p:txBody>
          <a:bodyPr vert="horz" lIns="92317" tIns="46157" rIns="92317" bIns="46157" rtlCol="0"/>
          <a:lstStyle>
            <a:lvl1pPr algn="l">
              <a:defRPr sz="1200"/>
            </a:lvl1pPr>
          </a:lstStyle>
          <a:p>
            <a:endParaRPr lang="en-US"/>
          </a:p>
        </p:txBody>
      </p:sp>
      <p:sp>
        <p:nvSpPr>
          <p:cNvPr id="3" name="Date Placeholder 2"/>
          <p:cNvSpPr>
            <a:spLocks noGrp="1"/>
          </p:cNvSpPr>
          <p:nvPr>
            <p:ph type="dt" sz="quarter" idx="1"/>
          </p:nvPr>
        </p:nvSpPr>
        <p:spPr>
          <a:xfrm>
            <a:off x="4023239" y="2"/>
            <a:ext cx="3077633" cy="470705"/>
          </a:xfrm>
          <a:prstGeom prst="rect">
            <a:avLst/>
          </a:prstGeom>
        </p:spPr>
        <p:txBody>
          <a:bodyPr vert="horz" lIns="92317" tIns="46157" rIns="92317" bIns="46157" rtlCol="0"/>
          <a:lstStyle>
            <a:lvl1pPr algn="r">
              <a:defRPr sz="1200"/>
            </a:lvl1pPr>
          </a:lstStyle>
          <a:p>
            <a:fld id="{44D07F31-7526-412A-B872-E49AB4B44B4D}" type="datetimeFigureOut">
              <a:rPr lang="en-US" smtClean="0"/>
              <a:t>11/21/2022</a:t>
            </a:fld>
            <a:endParaRPr lang="en-US"/>
          </a:p>
        </p:txBody>
      </p:sp>
      <p:sp>
        <p:nvSpPr>
          <p:cNvPr id="4" name="Footer Placeholder 3"/>
          <p:cNvSpPr>
            <a:spLocks noGrp="1"/>
          </p:cNvSpPr>
          <p:nvPr>
            <p:ph type="ftr" sz="quarter" idx="2"/>
          </p:nvPr>
        </p:nvSpPr>
        <p:spPr>
          <a:xfrm>
            <a:off x="2" y="8917771"/>
            <a:ext cx="3077633" cy="470705"/>
          </a:xfrm>
          <a:prstGeom prst="rect">
            <a:avLst/>
          </a:prstGeom>
        </p:spPr>
        <p:txBody>
          <a:bodyPr vert="horz" lIns="92317" tIns="46157" rIns="92317" bIns="46157" rtlCol="0" anchor="b"/>
          <a:lstStyle>
            <a:lvl1pPr algn="l">
              <a:defRPr sz="1200"/>
            </a:lvl1pPr>
          </a:lstStyle>
          <a:p>
            <a:endParaRPr lang="en-US"/>
          </a:p>
        </p:txBody>
      </p:sp>
      <p:sp>
        <p:nvSpPr>
          <p:cNvPr id="5" name="Slide Number Placeholder 4"/>
          <p:cNvSpPr>
            <a:spLocks noGrp="1"/>
          </p:cNvSpPr>
          <p:nvPr>
            <p:ph type="sldNum" sz="quarter" idx="3"/>
          </p:nvPr>
        </p:nvSpPr>
        <p:spPr>
          <a:xfrm>
            <a:off x="4023239" y="8917771"/>
            <a:ext cx="3077633" cy="470705"/>
          </a:xfrm>
          <a:prstGeom prst="rect">
            <a:avLst/>
          </a:prstGeom>
        </p:spPr>
        <p:txBody>
          <a:bodyPr vert="horz" lIns="92317" tIns="46157" rIns="92317" bIns="46157" rtlCol="0" anchor="b"/>
          <a:lstStyle>
            <a:lvl1pPr algn="r">
              <a:defRPr sz="1200"/>
            </a:lvl1pPr>
          </a:lstStyle>
          <a:p>
            <a:fld id="{E91C207F-8CE6-40EF-B3F3-922AD79F4537}" type="slidenum">
              <a:rPr lang="en-US" smtClean="0"/>
              <a:t>‹#›</a:t>
            </a:fld>
            <a:endParaRPr lang="en-US"/>
          </a:p>
        </p:txBody>
      </p:sp>
    </p:spTree>
    <p:extLst>
      <p:ext uri="{BB962C8B-B14F-4D97-AF65-F5344CB8AC3E}">
        <p14:creationId xmlns:p14="http://schemas.microsoft.com/office/powerpoint/2010/main" val="1722179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71055"/>
          </a:xfrm>
          <a:prstGeom prst="rect">
            <a:avLst/>
          </a:prstGeom>
        </p:spPr>
        <p:txBody>
          <a:bodyPr vert="horz" lIns="94219" tIns="47110" rIns="94219" bIns="47110" rtlCol="0"/>
          <a:lstStyle>
            <a:lvl1pPr algn="l">
              <a:defRPr sz="1200"/>
            </a:lvl1pPr>
          </a:lstStyle>
          <a:p>
            <a:endParaRPr lang="en-US"/>
          </a:p>
        </p:txBody>
      </p:sp>
      <p:sp>
        <p:nvSpPr>
          <p:cNvPr id="3" name="Date Placeholder 2"/>
          <p:cNvSpPr>
            <a:spLocks noGrp="1"/>
          </p:cNvSpPr>
          <p:nvPr>
            <p:ph type="dt" idx="1"/>
          </p:nvPr>
        </p:nvSpPr>
        <p:spPr>
          <a:xfrm>
            <a:off x="4023094" y="1"/>
            <a:ext cx="3077739" cy="471055"/>
          </a:xfrm>
          <a:prstGeom prst="rect">
            <a:avLst/>
          </a:prstGeom>
        </p:spPr>
        <p:txBody>
          <a:bodyPr vert="horz" lIns="94219" tIns="47110" rIns="94219" bIns="47110" rtlCol="0"/>
          <a:lstStyle>
            <a:lvl1pPr algn="r">
              <a:defRPr sz="1200"/>
            </a:lvl1pPr>
          </a:lstStyle>
          <a:p>
            <a:fld id="{1489C950-057F-4B88-B55F-54A46DAC0C61}" type="datetimeFigureOut">
              <a:rPr lang="en-US" smtClean="0"/>
              <a:t>11/21/2022</a:t>
            </a:fld>
            <a:endParaRPr lang="en-US"/>
          </a:p>
        </p:txBody>
      </p:sp>
      <p:sp>
        <p:nvSpPr>
          <p:cNvPr id="4" name="Slide Image Placeholder 3"/>
          <p:cNvSpPr>
            <a:spLocks noGrp="1" noRot="1" noChangeAspect="1"/>
          </p:cNvSpPr>
          <p:nvPr>
            <p:ph type="sldImg" idx="2"/>
          </p:nvPr>
        </p:nvSpPr>
        <p:spPr>
          <a:xfrm>
            <a:off x="1439863" y="1173163"/>
            <a:ext cx="4222750" cy="3168650"/>
          </a:xfrm>
          <a:prstGeom prst="rect">
            <a:avLst/>
          </a:prstGeom>
          <a:noFill/>
          <a:ln w="12700">
            <a:solidFill>
              <a:prstClr val="black"/>
            </a:solidFill>
          </a:ln>
        </p:spPr>
        <p:txBody>
          <a:bodyPr vert="horz" lIns="94219" tIns="47110" rIns="94219" bIns="47110" rtlCol="0" anchor="ctr"/>
          <a:lstStyle/>
          <a:p>
            <a:endParaRPr lang="en-US"/>
          </a:p>
        </p:txBody>
      </p:sp>
      <p:sp>
        <p:nvSpPr>
          <p:cNvPr id="5" name="Notes Placeholder 4"/>
          <p:cNvSpPr>
            <a:spLocks noGrp="1"/>
          </p:cNvSpPr>
          <p:nvPr>
            <p:ph type="body" sz="quarter" idx="3"/>
          </p:nvPr>
        </p:nvSpPr>
        <p:spPr>
          <a:xfrm>
            <a:off x="710248" y="4518203"/>
            <a:ext cx="5681980" cy="3696711"/>
          </a:xfrm>
          <a:prstGeom prst="rect">
            <a:avLst/>
          </a:prstGeom>
        </p:spPr>
        <p:txBody>
          <a:bodyPr vert="horz" lIns="94219" tIns="47110" rIns="94219" bIns="4711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5"/>
            <a:ext cx="3077739" cy="471054"/>
          </a:xfrm>
          <a:prstGeom prst="rect">
            <a:avLst/>
          </a:prstGeom>
        </p:spPr>
        <p:txBody>
          <a:bodyPr vert="horz" lIns="94219" tIns="47110" rIns="94219" bIns="47110" rtlCol="0" anchor="b"/>
          <a:lstStyle>
            <a:lvl1pPr algn="l">
              <a:defRPr sz="1200"/>
            </a:lvl1pPr>
          </a:lstStyle>
          <a:p>
            <a:endParaRPr lang="en-US"/>
          </a:p>
        </p:txBody>
      </p:sp>
      <p:sp>
        <p:nvSpPr>
          <p:cNvPr id="7" name="Slide Number Placeholder 6"/>
          <p:cNvSpPr>
            <a:spLocks noGrp="1"/>
          </p:cNvSpPr>
          <p:nvPr>
            <p:ph type="sldNum" sz="quarter" idx="5"/>
          </p:nvPr>
        </p:nvSpPr>
        <p:spPr>
          <a:xfrm>
            <a:off x="4023094" y="8917425"/>
            <a:ext cx="3077739" cy="471054"/>
          </a:xfrm>
          <a:prstGeom prst="rect">
            <a:avLst/>
          </a:prstGeom>
        </p:spPr>
        <p:txBody>
          <a:bodyPr vert="horz" lIns="94219" tIns="47110" rIns="94219" bIns="47110" rtlCol="0" anchor="b"/>
          <a:lstStyle>
            <a:lvl1pPr algn="r">
              <a:defRPr sz="1200"/>
            </a:lvl1pPr>
          </a:lstStyle>
          <a:p>
            <a:fld id="{AAC471C5-A5B2-4AF0-BC6D-F6781DC5DE7D}" type="slidenum">
              <a:rPr lang="en-US" smtClean="0"/>
              <a:t>‹#›</a:t>
            </a:fld>
            <a:endParaRPr lang="en-US"/>
          </a:p>
        </p:txBody>
      </p:sp>
    </p:spTree>
    <p:extLst>
      <p:ext uri="{BB962C8B-B14F-4D97-AF65-F5344CB8AC3E}">
        <p14:creationId xmlns:p14="http://schemas.microsoft.com/office/powerpoint/2010/main" val="382080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8" Type="http://schemas.openxmlformats.org/officeDocument/2006/relationships/hyperlink" Target="https://www.sos.state.co.us/pubs/elections/Initiatives/titleBoard/filings/2021-2022/58Final.pdf" TargetMode="External"/><Relationship Id="rId13" Type="http://schemas.openxmlformats.org/officeDocument/2006/relationships/hyperlink" Target="https://oag.ca.gov/system/files/initiatives/pdfs/20-0003%20%28Tobacco%20Products%20%29.pdf" TargetMode="External"/><Relationship Id="rId3" Type="http://schemas.openxmlformats.org/officeDocument/2006/relationships/hyperlink" Target="https://mgaleg.maryland.gov/2022RS/bills/hb/hb0001E.pdf" TargetMode="External"/><Relationship Id="rId7" Type="http://schemas.openxmlformats.org/officeDocument/2006/relationships/hyperlink" Target="https://sdsos.gov/elections-voting/assets/2022BrendanJohnsonIMAmendingTitle34(SixSections)Petition.pdf" TargetMode="External"/><Relationship Id="rId12" Type="http://schemas.openxmlformats.org/officeDocument/2006/relationships/hyperlink" Target="https://www.sos.state.co.us/pubs/elections/Initiatives/titleBoard/filings/2021-2022/121Final.pdf"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vip.sos.nd.gov/pdfs/Measures%20Info/Petitions%20Being%20Circulated/Cannabis%20Official%20Petition.pdf" TargetMode="External"/><Relationship Id="rId11" Type="http://schemas.openxmlformats.org/officeDocument/2006/relationships/hyperlink" Target="https://www.sos.state.co.us/pubs/elections/Initiatives/titleBoard/filings/2021-2022/122Final.pdf" TargetMode="External"/><Relationship Id="rId5" Type="http://schemas.openxmlformats.org/officeDocument/2006/relationships/hyperlink" Target="https://www.responsiblegrowtharkansas.com/about" TargetMode="External"/><Relationship Id="rId10" Type="http://schemas.openxmlformats.org/officeDocument/2006/relationships/hyperlink" Target="https://www.sos.state.co.us/pubs/elections/Initiatives/titleBoard/filings/2021-2022/96Final.pdf" TargetMode="External"/><Relationship Id="rId4" Type="http://schemas.openxmlformats.org/officeDocument/2006/relationships/hyperlink" Target="https://www.sos.mo.gov/petitions/2022ipcirculation#2022059" TargetMode="External"/><Relationship Id="rId9" Type="http://schemas.openxmlformats.org/officeDocument/2006/relationships/hyperlink" Target="https://ballotpedia.org/Oregon_Measure_109,_Psilocybin_Mushroom_Services_Program_Initiative_(2020)"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Delete David Reid</a:t>
            </a:r>
          </a:p>
          <a:p>
            <a:r>
              <a:rPr lang="en-US"/>
              <a:t>Add Tom DeCaigny</a:t>
            </a:r>
          </a:p>
          <a:p>
            <a:r>
              <a:rPr lang="en-US"/>
              <a:t>Local person</a:t>
            </a:r>
          </a:p>
          <a:p>
            <a:r>
              <a:rPr lang="en-US"/>
              <a:t>State Person</a:t>
            </a:r>
          </a:p>
        </p:txBody>
      </p:sp>
      <p:sp>
        <p:nvSpPr>
          <p:cNvPr id="4" name="Slide Number Placeholder 3"/>
          <p:cNvSpPr>
            <a:spLocks noGrp="1"/>
          </p:cNvSpPr>
          <p:nvPr>
            <p:ph type="sldNum" sz="quarter" idx="5"/>
          </p:nvPr>
        </p:nvSpPr>
        <p:spPr/>
        <p:txBody>
          <a:bodyPr/>
          <a:lstStyle/>
          <a:p>
            <a:fld id="{AAC471C5-A5B2-4AF0-BC6D-F6781DC5DE7D}" type="slidenum">
              <a:rPr lang="en-US" smtClean="0"/>
              <a:t>1</a:t>
            </a:fld>
            <a:endParaRPr lang="en-US"/>
          </a:p>
        </p:txBody>
      </p:sp>
    </p:spTree>
    <p:extLst>
      <p:ext uri="{BB962C8B-B14F-4D97-AF65-F5344CB8AC3E}">
        <p14:creationId xmlns:p14="http://schemas.microsoft.com/office/powerpoint/2010/main" val="3814350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5</a:t>
            </a:r>
            <a:r>
              <a:rPr lang="en-US" baseline="0"/>
              <a:t> retiring and 3 defeated Senate members = 8 departures</a:t>
            </a:r>
          </a:p>
          <a:p>
            <a:endParaRPr lang="en-US"/>
          </a:p>
          <a:p>
            <a:r>
              <a:rPr lang="en-US"/>
              <a:t>7 senators running for president?</a:t>
            </a:r>
          </a:p>
        </p:txBody>
      </p:sp>
      <p:sp>
        <p:nvSpPr>
          <p:cNvPr id="4" name="Slide Number Placeholder 3"/>
          <p:cNvSpPr>
            <a:spLocks noGrp="1"/>
          </p:cNvSpPr>
          <p:nvPr>
            <p:ph type="sldNum" sz="quarter" idx="10"/>
          </p:nvPr>
        </p:nvSpPr>
        <p:spPr/>
        <p:txBody>
          <a:bodyPr/>
          <a:lstStyle/>
          <a:p>
            <a:fld id="{85695CEE-D9E6-4FD0-AAE8-E03F3A3D0786}" type="slidenum">
              <a:rPr lang="en-US" smtClean="0"/>
              <a:t>10</a:t>
            </a:fld>
            <a:endParaRPr lang="en-US"/>
          </a:p>
        </p:txBody>
      </p:sp>
    </p:spTree>
    <p:extLst>
      <p:ext uri="{BB962C8B-B14F-4D97-AF65-F5344CB8AC3E}">
        <p14:creationId xmlns:p14="http://schemas.microsoft.com/office/powerpoint/2010/main" val="2024914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95CEE-D9E6-4FD0-AAE8-E03F3A3D0786}" type="slidenum">
              <a:rPr lang="en-US" smtClean="0"/>
              <a:t>11</a:t>
            </a:fld>
            <a:endParaRPr lang="en-US"/>
          </a:p>
        </p:txBody>
      </p:sp>
    </p:spTree>
    <p:extLst>
      <p:ext uri="{BB962C8B-B14F-4D97-AF65-F5344CB8AC3E}">
        <p14:creationId xmlns:p14="http://schemas.microsoft.com/office/powerpoint/2010/main" val="788481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95CEE-D9E6-4FD0-AAE8-E03F3A3D0786}" type="slidenum">
              <a:rPr lang="en-US" smtClean="0"/>
              <a:t>12</a:t>
            </a:fld>
            <a:endParaRPr lang="en-US"/>
          </a:p>
        </p:txBody>
      </p:sp>
    </p:spTree>
    <p:extLst>
      <p:ext uri="{BB962C8B-B14F-4D97-AF65-F5344CB8AC3E}">
        <p14:creationId xmlns:p14="http://schemas.microsoft.com/office/powerpoint/2010/main" val="2871172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74" indent="-181274">
              <a:buFont typeface="Arial" panose="020B0604020202020204" pitchFamily="34" charset="0"/>
              <a:buChar char="•"/>
            </a:pPr>
            <a:r>
              <a:rPr lang="en-US"/>
              <a:t>Changes happening in </a:t>
            </a:r>
            <a:r>
              <a:rPr lang="en-US" err="1"/>
              <a:t>approps</a:t>
            </a:r>
            <a:r>
              <a:rPr lang="en-US"/>
              <a:t> (full and subcommittees)</a:t>
            </a:r>
          </a:p>
          <a:p>
            <a:pPr marL="181274" indent="-181274">
              <a:buFont typeface="Arial" panose="020B0604020202020204" pitchFamily="34" charset="0"/>
              <a:buChar char="•"/>
            </a:pPr>
            <a:r>
              <a:rPr lang="en-US"/>
              <a:t>Not sure yet if other changes will happen</a:t>
            </a:r>
          </a:p>
        </p:txBody>
      </p:sp>
      <p:sp>
        <p:nvSpPr>
          <p:cNvPr id="4" name="Slide Number Placeholder 3"/>
          <p:cNvSpPr>
            <a:spLocks noGrp="1"/>
          </p:cNvSpPr>
          <p:nvPr>
            <p:ph type="sldNum" sz="quarter" idx="5"/>
          </p:nvPr>
        </p:nvSpPr>
        <p:spPr/>
        <p:txBody>
          <a:bodyPr/>
          <a:lstStyle/>
          <a:p>
            <a:fld id="{AAC471C5-A5B2-4AF0-BC6D-F6781DC5DE7D}" type="slidenum">
              <a:rPr lang="en-US" smtClean="0"/>
              <a:t>13</a:t>
            </a:fld>
            <a:endParaRPr lang="en-US"/>
          </a:p>
        </p:txBody>
      </p:sp>
    </p:spTree>
    <p:extLst>
      <p:ext uri="{BB962C8B-B14F-4D97-AF65-F5344CB8AC3E}">
        <p14:creationId xmlns:p14="http://schemas.microsoft.com/office/powerpoint/2010/main" val="462012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C471C5-A5B2-4AF0-BC6D-F6781DC5DE7D}" type="slidenum">
              <a:rPr lang="en-US" smtClean="0"/>
              <a:t>14</a:t>
            </a:fld>
            <a:endParaRPr lang="en-US"/>
          </a:p>
        </p:txBody>
      </p:sp>
    </p:spTree>
    <p:extLst>
      <p:ext uri="{BB962C8B-B14F-4D97-AF65-F5344CB8AC3E}">
        <p14:creationId xmlns:p14="http://schemas.microsoft.com/office/powerpoint/2010/main" val="285854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95CEE-D9E6-4FD0-AAE8-E03F3A3D0786}" type="slidenum">
              <a:rPr lang="en-US" smtClean="0"/>
              <a:t>15</a:t>
            </a:fld>
            <a:endParaRPr lang="en-US"/>
          </a:p>
        </p:txBody>
      </p:sp>
    </p:spTree>
    <p:extLst>
      <p:ext uri="{BB962C8B-B14F-4D97-AF65-F5344CB8AC3E}">
        <p14:creationId xmlns:p14="http://schemas.microsoft.com/office/powerpoint/2010/main" val="2575351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C471C5-A5B2-4AF0-BC6D-F6781DC5DE7D}" type="slidenum">
              <a:rPr lang="en-US" smtClean="0"/>
              <a:t>16</a:t>
            </a:fld>
            <a:endParaRPr lang="en-US"/>
          </a:p>
        </p:txBody>
      </p:sp>
    </p:spTree>
    <p:extLst>
      <p:ext uri="{BB962C8B-B14F-4D97-AF65-F5344CB8AC3E}">
        <p14:creationId xmlns:p14="http://schemas.microsoft.com/office/powerpoint/2010/main" val="2396055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C471C5-A5B2-4AF0-BC6D-F6781DC5DE7D}" type="slidenum">
              <a:rPr lang="en-US" smtClean="0"/>
              <a:t>17</a:t>
            </a:fld>
            <a:endParaRPr lang="en-US"/>
          </a:p>
        </p:txBody>
      </p:sp>
    </p:spTree>
    <p:extLst>
      <p:ext uri="{BB962C8B-B14F-4D97-AF65-F5344CB8AC3E}">
        <p14:creationId xmlns:p14="http://schemas.microsoft.com/office/powerpoint/2010/main" val="466037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C471C5-A5B2-4AF0-BC6D-F6781DC5DE7D}" type="slidenum">
              <a:rPr lang="en-US" smtClean="0"/>
              <a:t>18</a:t>
            </a:fld>
            <a:endParaRPr lang="en-US"/>
          </a:p>
        </p:txBody>
      </p:sp>
    </p:spTree>
    <p:extLst>
      <p:ext uri="{BB962C8B-B14F-4D97-AF65-F5344CB8AC3E}">
        <p14:creationId xmlns:p14="http://schemas.microsoft.com/office/powerpoint/2010/main" val="3607440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74" indent="-181274">
              <a:buFont typeface="Arial" panose="020B0604020202020204" pitchFamily="34" charset="0"/>
              <a:buChar char="•"/>
            </a:pPr>
            <a:r>
              <a:rPr lang="en-US"/>
              <a:t>Currently, still 8 outstanding House races to be called</a:t>
            </a:r>
          </a:p>
          <a:p>
            <a:pPr marL="181274" indent="-181274">
              <a:buFont typeface="Arial" panose="020B0604020202020204" pitchFamily="34" charset="0"/>
              <a:buChar char="•"/>
            </a:pPr>
            <a:r>
              <a:rPr lang="en-US"/>
              <a:t>Democrats retained their majority in the House, although, it will be much smaller in the 117th Congress</a:t>
            </a:r>
          </a:p>
          <a:p>
            <a:pPr marL="181274" indent="-181274">
              <a:buFont typeface="Arial" panose="020B0604020202020204" pitchFamily="34" charset="0"/>
              <a:buChar char="•"/>
            </a:pPr>
            <a:r>
              <a:rPr lang="en-US"/>
              <a:t>It was not the “Blue Wave” many pundits and polls were predicting</a:t>
            </a:r>
          </a:p>
          <a:p>
            <a:pPr marL="181274" indent="-181274">
              <a:buFont typeface="Arial" panose="020B0604020202020204" pitchFamily="34" charset="0"/>
              <a:buChar char="•"/>
            </a:pPr>
            <a:r>
              <a:rPr lang="en-US"/>
              <a:t>Republicans were able to flip back many of the seats in Trump-voting districts that Democrats had turned blue in the 2018 mid-terms</a:t>
            </a:r>
          </a:p>
        </p:txBody>
      </p:sp>
      <p:sp>
        <p:nvSpPr>
          <p:cNvPr id="4" name="Slide Number Placeholder 3"/>
          <p:cNvSpPr>
            <a:spLocks noGrp="1"/>
          </p:cNvSpPr>
          <p:nvPr>
            <p:ph type="sldNum" sz="quarter" idx="10"/>
          </p:nvPr>
        </p:nvSpPr>
        <p:spPr/>
        <p:txBody>
          <a:bodyPr/>
          <a:lstStyle/>
          <a:p>
            <a:fld id="{85695CEE-D9E6-4FD0-AAE8-E03F3A3D0786}" type="slidenum">
              <a:rPr lang="en-US" smtClean="0"/>
              <a:t>19</a:t>
            </a:fld>
            <a:endParaRPr lang="en-US"/>
          </a:p>
        </p:txBody>
      </p:sp>
    </p:spTree>
    <p:extLst>
      <p:ext uri="{BB962C8B-B14F-4D97-AF65-F5344CB8AC3E}">
        <p14:creationId xmlns:p14="http://schemas.microsoft.com/office/powerpoint/2010/main" val="3067886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C471C5-A5B2-4AF0-BC6D-F6781DC5DE7D}" type="slidenum">
              <a:rPr lang="en-US" smtClean="0"/>
              <a:t>2</a:t>
            </a:fld>
            <a:endParaRPr lang="en-US"/>
          </a:p>
        </p:txBody>
      </p:sp>
    </p:spTree>
    <p:extLst>
      <p:ext uri="{BB962C8B-B14F-4D97-AF65-F5344CB8AC3E}">
        <p14:creationId xmlns:p14="http://schemas.microsoft.com/office/powerpoint/2010/main" val="413862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AC471C5-A5B2-4AF0-BC6D-F6781DC5DE7D}" type="slidenum">
              <a:rPr lang="en-US" smtClean="0"/>
              <a:t>20</a:t>
            </a:fld>
            <a:endParaRPr lang="en-US"/>
          </a:p>
        </p:txBody>
      </p:sp>
    </p:spTree>
    <p:extLst>
      <p:ext uri="{BB962C8B-B14F-4D97-AF65-F5344CB8AC3E}">
        <p14:creationId xmlns:p14="http://schemas.microsoft.com/office/powerpoint/2010/main" val="2407658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Every four years there is a major election in the states and 2022 was that year!  36 governors up for election     88 of 99 state legislative chambers in 46 states.   6,278 state legislators out of 7383    85% of all state legislators</a:t>
            </a:r>
          </a:p>
          <a:p>
            <a:endParaRPr lang="en-US" sz="1600"/>
          </a:p>
          <a:p>
            <a:r>
              <a:rPr lang="en-US" sz="1600"/>
              <a:t>With all the focus on a tidal wave, state elections netting very little change.   </a:t>
            </a:r>
          </a:p>
          <a:p>
            <a:endParaRPr lang="en-US" sz="1600">
              <a:cs typeface="Calibri" panose="020F0502020204030204"/>
            </a:endParaRPr>
          </a:p>
          <a:p>
            <a:endParaRPr lang="en-US"/>
          </a:p>
          <a:p>
            <a:r>
              <a:rPr lang="en-US"/>
              <a:t>  </a:t>
            </a:r>
          </a:p>
          <a:p>
            <a:endParaRPr lang="en-US">
              <a:cs typeface="Calibri" panose="020F0502020204030204"/>
            </a:endParaRPr>
          </a:p>
          <a:p>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10"/>
          </p:nvPr>
        </p:nvSpPr>
        <p:spPr/>
        <p:txBody>
          <a:bodyPr/>
          <a:lstStyle/>
          <a:p>
            <a:fld id="{85695CEE-D9E6-4FD0-AAE8-E03F3A3D0786}" type="slidenum">
              <a:rPr lang="en-US" smtClean="0"/>
              <a:t>21</a:t>
            </a:fld>
            <a:endParaRPr lang="en-US"/>
          </a:p>
        </p:txBody>
      </p:sp>
    </p:spTree>
    <p:extLst>
      <p:ext uri="{BB962C8B-B14F-4D97-AF65-F5344CB8AC3E}">
        <p14:creationId xmlns:p14="http://schemas.microsoft.com/office/powerpoint/2010/main" val="2565435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a:t>
            </a:r>
            <a:r>
              <a:rPr lang="en-US" err="1"/>
              <a:t>i</a:t>
            </a:r>
            <a:r>
              <a:rPr lang="en-US"/>
              <a:t> stated gubernatorial elections were held in 36 states and 3 territories, with 31 incumbent Governors eligible to run for re-election and eight Governors not eligible or not seeking reelection. </a:t>
            </a:r>
          </a:p>
          <a:p>
            <a:endParaRPr lang="en-US">
              <a:cs typeface="Calibri"/>
            </a:endParaRPr>
          </a:p>
          <a:p>
            <a:r>
              <a:rPr lang="en-US">
                <a:cs typeface="Calibri"/>
              </a:rPr>
              <a:t>Pre election  Dem 22   Republicans 28</a:t>
            </a:r>
          </a:p>
          <a:p>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So Dems picked up 2 and Republicans lost 2 Assuming Alaska Gov stays in Republican hands with Gov. Mike Dunleavy</a:t>
            </a:r>
          </a:p>
          <a:p>
            <a:endParaRPr lang="en-US">
              <a:cs typeface="Calibri"/>
            </a:endParaRPr>
          </a:p>
          <a:p>
            <a:endParaRPr lang="en-US">
              <a:cs typeface="Calibri"/>
            </a:endParaRPr>
          </a:p>
          <a:p>
            <a:r>
              <a:rPr lang="en-US">
                <a:cs typeface="Calibri"/>
              </a:rPr>
              <a:t>Republican pick up -  Nevada   Dem Gov Sisolak lost to Republican Joe Lombardo.  </a:t>
            </a:r>
          </a:p>
          <a:p>
            <a:endParaRPr lang="en-US">
              <a:cs typeface="Calibri"/>
            </a:endParaRPr>
          </a:p>
          <a:p>
            <a:r>
              <a:rPr lang="en-US">
                <a:cs typeface="Calibri"/>
              </a:rPr>
              <a:t>Dem picked up Arizona   Katie Hobbs   Maryland   Wes Moore and  Massachusetts  Maura Healey</a:t>
            </a:r>
          </a:p>
          <a:p>
            <a:endParaRPr lang="en-US">
              <a:cs typeface="Calibri"/>
            </a:endParaRPr>
          </a:p>
          <a:p>
            <a:r>
              <a:rPr lang="en-US">
                <a:cs typeface="Calibri"/>
              </a:rPr>
              <a:t>A 24/26 split is pretty close, closer than it has been in decades.</a:t>
            </a:r>
          </a:p>
          <a:p>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85695CEE-D9E6-4FD0-AAE8-E03F3A3D0786}" type="slidenum">
              <a:rPr lang="en-US" smtClean="0"/>
              <a:t>22</a:t>
            </a:fld>
            <a:endParaRPr lang="en-US"/>
          </a:p>
        </p:txBody>
      </p:sp>
    </p:spTree>
    <p:extLst>
      <p:ext uri="{BB962C8B-B14F-4D97-AF65-F5344CB8AC3E}">
        <p14:creationId xmlns:p14="http://schemas.microsoft.com/office/powerpoint/2010/main" val="394205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t>In states with one party controlling both houses and the governor’s seat, we call it a Trifecta. </a:t>
            </a:r>
          </a:p>
          <a:p>
            <a:endParaRPr lang="en-US"/>
          </a:p>
          <a:p>
            <a:endParaRPr lang="en-US">
              <a:cs typeface="Calibri"/>
            </a:endParaRPr>
          </a:p>
          <a:p>
            <a:r>
              <a:rPr lang="en-US"/>
              <a:t>Before the election, Republicans had full control in 23 states, Democrats had full control in 14 states, and 13 had divided control—</a:t>
            </a:r>
          </a:p>
          <a:p>
            <a:endParaRPr lang="en-US"/>
          </a:p>
          <a:p>
            <a:r>
              <a:rPr lang="en-US"/>
              <a:t>The election puts Democrats at 17 (plus 3) Republicans down to 21 states (minus 2), and the number of divided states is down to 10 (minus 3).   The Republicans number should go up to 22 with Alaska and Maybe 23 with NH.</a:t>
            </a:r>
          </a:p>
          <a:p>
            <a:r>
              <a:rPr lang="en-US"/>
              <a:t>Dems picked up MA, MD, MI and MN  but lost NV</a:t>
            </a:r>
          </a:p>
          <a:p>
            <a:r>
              <a:rPr lang="en-US"/>
              <a:t>Rep lost AZ </a:t>
            </a:r>
          </a:p>
          <a:p>
            <a:endParaRPr lang="en-US"/>
          </a:p>
          <a:p>
            <a:r>
              <a:rPr lang="en-US">
                <a:cs typeface="Calibri"/>
              </a:rPr>
              <a:t>Kansas and Kentucky have a Dem Gov, but Veto proof Republican Legislatures so it is almost like a trifecta.  </a:t>
            </a:r>
          </a:p>
          <a:p>
            <a:endParaRPr lang="en-US">
              <a:cs typeface="Calibri"/>
            </a:endParaRPr>
          </a:p>
          <a:p>
            <a:endParaRPr lang="en-US">
              <a:cs typeface="Calibri"/>
            </a:endParaRPr>
          </a:p>
          <a:p>
            <a:r>
              <a:rPr lang="en-US">
                <a:cs typeface="Calibri"/>
              </a:rPr>
              <a:t>Most divided the nation has been since the late 1800s.   Red is redder, blue is bluer.  </a:t>
            </a:r>
          </a:p>
        </p:txBody>
      </p:sp>
      <p:sp>
        <p:nvSpPr>
          <p:cNvPr id="4" name="Slide Number Placeholder 3"/>
          <p:cNvSpPr>
            <a:spLocks noGrp="1"/>
          </p:cNvSpPr>
          <p:nvPr>
            <p:ph type="sldNum" sz="quarter" idx="10"/>
          </p:nvPr>
        </p:nvSpPr>
        <p:spPr/>
        <p:txBody>
          <a:bodyPr/>
          <a:lstStyle/>
          <a:p>
            <a:fld id="{85695CEE-D9E6-4FD0-AAE8-E03F3A3D0786}" type="slidenum">
              <a:rPr lang="en-US" smtClean="0"/>
              <a:t>23</a:t>
            </a:fld>
            <a:endParaRPr lang="en-US"/>
          </a:p>
        </p:txBody>
      </p:sp>
    </p:spTree>
    <p:extLst>
      <p:ext uri="{BB962C8B-B14F-4D97-AF65-F5344CB8AC3E}">
        <p14:creationId xmlns:p14="http://schemas.microsoft.com/office/powerpoint/2010/main" val="37780841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85695CEE-D9E6-4FD0-AAE8-E03F3A3D0786}" type="slidenum">
              <a:rPr lang="en-US" smtClean="0"/>
              <a:t>24</a:t>
            </a:fld>
            <a:endParaRPr lang="en-US"/>
          </a:p>
        </p:txBody>
      </p:sp>
    </p:spTree>
    <p:extLst>
      <p:ext uri="{BB962C8B-B14F-4D97-AF65-F5344CB8AC3E}">
        <p14:creationId xmlns:p14="http://schemas.microsoft.com/office/powerpoint/2010/main" val="5264198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Moore joins only Douglas Wilder of Virginia and Deval Patrick of Mass   as the only Black governors elected in this nation’s 246-year history.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a:p>
            <a:r>
              <a:rPr lang="en-US"/>
              <a:t>Across the nation, 36 states held gubernatorial elections but only a handful of them featured Black nominees: Stacey Abrams in Georgia, Deidre </a:t>
            </a:r>
            <a:r>
              <a:rPr lang="en-US" err="1"/>
              <a:t>DeJear</a:t>
            </a:r>
            <a:r>
              <a:rPr lang="en-US"/>
              <a:t> in Iowa, Yolanda Flowers in Alabama, Chris Jones in Arkansas, and Moore — all Democrats.</a:t>
            </a:r>
          </a:p>
          <a:p>
            <a:r>
              <a:rPr lang="en-US"/>
              <a:t>All but Moore fell short in their bids.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p:txBody>
      </p:sp>
      <p:sp>
        <p:nvSpPr>
          <p:cNvPr id="4" name="Slide Number Placeholder 3"/>
          <p:cNvSpPr>
            <a:spLocks noGrp="1"/>
          </p:cNvSpPr>
          <p:nvPr>
            <p:ph type="sldNum" sz="quarter" idx="10"/>
          </p:nvPr>
        </p:nvSpPr>
        <p:spPr/>
        <p:txBody>
          <a:bodyPr/>
          <a:lstStyle/>
          <a:p>
            <a:fld id="{85695CEE-D9E6-4FD0-AAE8-E03F3A3D0786}" type="slidenum">
              <a:rPr lang="en-US" smtClean="0"/>
              <a:t>25</a:t>
            </a:fld>
            <a:endParaRPr lang="en-US"/>
          </a:p>
        </p:txBody>
      </p:sp>
    </p:spTree>
    <p:extLst>
      <p:ext uri="{BB962C8B-B14F-4D97-AF65-F5344CB8AC3E}">
        <p14:creationId xmlns:p14="http://schemas.microsoft.com/office/powerpoint/2010/main" val="1620541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Opportunity given new leaders!!!</a:t>
            </a:r>
          </a:p>
          <a:p>
            <a:endParaRPr lang="en-US">
              <a:cs typeface="Calibri"/>
            </a:endParaRPr>
          </a:p>
          <a:p>
            <a:r>
              <a:rPr lang="en-US"/>
              <a:t>up from 21 states, have veto proof -   some super duper majorities    HI, MA, </a:t>
            </a:r>
          </a:p>
          <a:p>
            <a:endParaRPr lang="en-US">
              <a:cs typeface="Calibri"/>
            </a:endParaRPr>
          </a:p>
          <a:p>
            <a:endParaRPr lang="en-US">
              <a:cs typeface="Calibri"/>
            </a:endParaRPr>
          </a:p>
          <a:p>
            <a:r>
              <a:rPr lang="en-US">
                <a:cs typeface="Calibri"/>
              </a:rPr>
              <a:t>Many new </a:t>
            </a:r>
            <a:r>
              <a:rPr lang="en-US" err="1">
                <a:cs typeface="Calibri"/>
              </a:rPr>
              <a:t>New</a:t>
            </a:r>
            <a:r>
              <a:rPr lang="en-US">
                <a:cs typeface="Calibri"/>
              </a:rPr>
              <a:t> Committee chairs </a:t>
            </a:r>
          </a:p>
          <a:p>
            <a:r>
              <a:rPr lang="en-US">
                <a:cs typeface="Calibri"/>
              </a:rPr>
              <a:t>16 new Lt. Governors</a:t>
            </a:r>
          </a:p>
          <a:p>
            <a:r>
              <a:rPr lang="en-US">
                <a:cs typeface="Calibri"/>
              </a:rPr>
              <a:t>9 new Governors</a:t>
            </a:r>
          </a:p>
          <a:p>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85695CEE-D9E6-4FD0-AAE8-E03F3A3D0786}" type="slidenum">
              <a:rPr lang="en-US" smtClean="0"/>
              <a:t>26</a:t>
            </a:fld>
            <a:endParaRPr lang="en-US"/>
          </a:p>
        </p:txBody>
      </p:sp>
    </p:spTree>
    <p:extLst>
      <p:ext uri="{BB962C8B-B14F-4D97-AF65-F5344CB8AC3E}">
        <p14:creationId xmlns:p14="http://schemas.microsoft.com/office/powerpoint/2010/main" val="27246366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2022 Public Leadership in the Arts Award Winners -  to be presented at NCSL Winter meeting Dec 6,7</a:t>
            </a:r>
          </a:p>
          <a:p>
            <a:endParaRPr lang="en-US"/>
          </a:p>
          <a:p>
            <a:r>
              <a:rPr lang="en-US"/>
              <a:t>Florida Representatives Anna Eskamani, Carlos Guillermo Smith, Jay Trumbull and Jayer Williamson    Two Democrats and Two Republicans</a:t>
            </a:r>
          </a:p>
          <a:p>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85695CEE-D9E6-4FD0-AAE8-E03F3A3D0786}" type="slidenum">
              <a:rPr lang="en-US" smtClean="0"/>
              <a:t>27</a:t>
            </a:fld>
            <a:endParaRPr lang="en-US"/>
          </a:p>
        </p:txBody>
      </p:sp>
    </p:spTree>
    <p:extLst>
      <p:ext uri="{BB962C8B-B14F-4D97-AF65-F5344CB8AC3E}">
        <p14:creationId xmlns:p14="http://schemas.microsoft.com/office/powerpoint/2010/main" val="28120480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2022 Public Leadership in the Arts Award Winners -  to be presented at NCSL Winter meeting Dec 6,7</a:t>
            </a:r>
            <a:endParaRPr lang="en-US"/>
          </a:p>
          <a:p>
            <a:r>
              <a:rPr lang="en-US"/>
              <a:t>Florida Representatives Anna Eskamani, Carlos Guillermo Smith, Jay Trumbull and Jayer Williamson    Two Democrats and Two Republicans</a:t>
            </a:r>
          </a:p>
          <a:p>
            <a:endParaRPr lang="en-US">
              <a:cs typeface="Calibri"/>
            </a:endParaRPr>
          </a:p>
          <a:p>
            <a:endParaRPr lang="en-US">
              <a:cs typeface="Calibri"/>
            </a:endParaRPr>
          </a:p>
          <a:p>
            <a:r>
              <a:rPr lang="en-US">
                <a:cs typeface="Calibri"/>
              </a:rPr>
              <a:t>States have record rainy day funds -  another economic lever for funding -  but very hard to get state’s to  use.</a:t>
            </a:r>
          </a:p>
          <a:p>
            <a:endParaRPr lang="en-US">
              <a:cs typeface="Calibri"/>
            </a:endParaRPr>
          </a:p>
        </p:txBody>
      </p:sp>
      <p:sp>
        <p:nvSpPr>
          <p:cNvPr id="4" name="Slide Number Placeholder 3"/>
          <p:cNvSpPr>
            <a:spLocks noGrp="1"/>
          </p:cNvSpPr>
          <p:nvPr>
            <p:ph type="sldNum" sz="quarter" idx="10"/>
          </p:nvPr>
        </p:nvSpPr>
        <p:spPr/>
        <p:txBody>
          <a:bodyPr/>
          <a:lstStyle/>
          <a:p>
            <a:fld id="{85695CEE-D9E6-4FD0-AAE8-E03F3A3D0786}" type="slidenum">
              <a:rPr lang="en-US" smtClean="0"/>
              <a:t>28</a:t>
            </a:fld>
            <a:endParaRPr lang="en-US"/>
          </a:p>
        </p:txBody>
      </p:sp>
    </p:spTree>
    <p:extLst>
      <p:ext uri="{BB962C8B-B14F-4D97-AF65-F5344CB8AC3E}">
        <p14:creationId xmlns:p14="http://schemas.microsoft.com/office/powerpoint/2010/main" val="27614008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Governors’ budgets for fiscal 2023 call for a </a:t>
            </a:r>
            <a:r>
              <a:rPr lang="en-US" b="1"/>
              <a:t>4.2 percent</a:t>
            </a:r>
            <a:r>
              <a:rPr lang="en-US"/>
              <a:t> increase in general fund spending. This follows fiscal 2022, when states are estimating spending growth of </a:t>
            </a:r>
            <a:r>
              <a:rPr lang="en-US" b="1"/>
              <a:t>13.6 percent</a:t>
            </a:r>
            <a:r>
              <a:rPr lang="en-US"/>
              <a:t>, the highest annual increase in more than 40 years. </a:t>
            </a:r>
          </a:p>
          <a:p>
            <a:endParaRPr lang="en-US">
              <a:cs typeface="Calibri"/>
            </a:endParaRPr>
          </a:p>
          <a:p>
            <a:r>
              <a:rPr lang="en-US"/>
              <a:t>Governors proposed net tax cuts that would reduce revenue in fiscal 2023 by an estimated </a:t>
            </a:r>
            <a:r>
              <a:rPr lang="en-US" b="1"/>
              <a:t>$15 billion</a:t>
            </a:r>
            <a:r>
              <a:rPr lang="en-US"/>
              <a:t> for all state funds, including a </a:t>
            </a:r>
            <a:r>
              <a:rPr lang="en-US" b="1"/>
              <a:t>$14.1 billion</a:t>
            </a:r>
            <a:r>
              <a:rPr lang="en-US"/>
              <a:t> reduction in general fund revenue</a:t>
            </a:r>
            <a:endParaRPr lang="en-US">
              <a:cs typeface="Calibri"/>
            </a:endParaRPr>
          </a:p>
          <a:p>
            <a:endParaRPr lang="en-US">
              <a:cs typeface="Calibri"/>
            </a:endParaRPr>
          </a:p>
          <a:p>
            <a:r>
              <a:rPr lang="en-US"/>
              <a:t>Medicaid spending growth is expected to slow considerably as states plan for the end of the enhanced federal matching rate, with total Medicaid spending projected to increase </a:t>
            </a:r>
            <a:r>
              <a:rPr lang="en-US" b="1"/>
              <a:t>0.8 percent</a:t>
            </a:r>
            <a:r>
              <a:rPr lang="en-US"/>
              <a:t> on a median basis in fiscal 2023 after growth of </a:t>
            </a:r>
            <a:r>
              <a:rPr lang="en-US" b="1"/>
              <a:t>10.6 percent</a:t>
            </a:r>
            <a:r>
              <a:rPr lang="en-US"/>
              <a:t> in fiscal 2022.</a:t>
            </a:r>
            <a:endParaRPr lang="en-US">
              <a:cs typeface="Calibri"/>
            </a:endParaRPr>
          </a:p>
        </p:txBody>
      </p:sp>
      <p:sp>
        <p:nvSpPr>
          <p:cNvPr id="4" name="Slide Number Placeholder 3"/>
          <p:cNvSpPr>
            <a:spLocks noGrp="1"/>
          </p:cNvSpPr>
          <p:nvPr>
            <p:ph type="sldNum" sz="quarter" idx="10"/>
          </p:nvPr>
        </p:nvSpPr>
        <p:spPr/>
        <p:txBody>
          <a:bodyPr/>
          <a:lstStyle/>
          <a:p>
            <a:fld id="{85695CEE-D9E6-4FD0-AAE8-E03F3A3D0786}" type="slidenum">
              <a:rPr lang="en-US" smtClean="0"/>
              <a:t>29</a:t>
            </a:fld>
            <a:endParaRPr lang="en-US"/>
          </a:p>
        </p:txBody>
      </p:sp>
    </p:spTree>
    <p:extLst>
      <p:ext uri="{BB962C8B-B14F-4D97-AF65-F5344CB8AC3E}">
        <p14:creationId xmlns:p14="http://schemas.microsoft.com/office/powerpoint/2010/main" val="3318464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4017" indent="-244017">
              <a:buAutoNum type="arabicParenR"/>
            </a:pPr>
            <a:endParaRPr lang="en-US" baseline="0"/>
          </a:p>
        </p:txBody>
      </p:sp>
      <p:sp>
        <p:nvSpPr>
          <p:cNvPr id="4" name="Slide Number Placeholder 3"/>
          <p:cNvSpPr>
            <a:spLocks noGrp="1"/>
          </p:cNvSpPr>
          <p:nvPr>
            <p:ph type="sldNum" sz="quarter" idx="10"/>
          </p:nvPr>
        </p:nvSpPr>
        <p:spPr/>
        <p:txBody>
          <a:bodyPr/>
          <a:lstStyle/>
          <a:p>
            <a:fld id="{85695CEE-D9E6-4FD0-AAE8-E03F3A3D0786}" type="slidenum">
              <a:rPr lang="en-US" smtClean="0"/>
              <a:t>3</a:t>
            </a:fld>
            <a:endParaRPr lang="en-US"/>
          </a:p>
        </p:txBody>
      </p:sp>
    </p:spTree>
    <p:extLst>
      <p:ext uri="{BB962C8B-B14F-4D97-AF65-F5344CB8AC3E}">
        <p14:creationId xmlns:p14="http://schemas.microsoft.com/office/powerpoint/2010/main" val="16167514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Recently at an event with a panel of </a:t>
            </a:r>
            <a:r>
              <a:rPr lang="en-US" err="1"/>
              <a:t>bipartisian</a:t>
            </a:r>
            <a:r>
              <a:rPr lang="en-US"/>
              <a:t> legislative leaders.</a:t>
            </a:r>
          </a:p>
          <a:p>
            <a:endParaRPr lang="en-US">
              <a:cs typeface="Calibri"/>
            </a:endParaRPr>
          </a:p>
          <a:p>
            <a:r>
              <a:rPr lang="en-US">
                <a:cs typeface="Calibri"/>
              </a:rPr>
              <a:t>They were asked what their priorities were.</a:t>
            </a:r>
          </a:p>
          <a:p>
            <a:endParaRPr lang="en-US">
              <a:cs typeface="Calibri"/>
            </a:endParaRPr>
          </a:p>
          <a:p>
            <a:r>
              <a:rPr lang="en-US">
                <a:cs typeface="Calibri"/>
              </a:rPr>
              <a:t>While the “arts” are unfortunately not on the list, there are some topics which we overlap with .   Health care,  Workforce development, </a:t>
            </a:r>
          </a:p>
          <a:p>
            <a:endParaRPr lang="en-US">
              <a:cs typeface="Calibri"/>
            </a:endParaRPr>
          </a:p>
        </p:txBody>
      </p:sp>
      <p:sp>
        <p:nvSpPr>
          <p:cNvPr id="4" name="Slide Number Placeholder 3"/>
          <p:cNvSpPr>
            <a:spLocks noGrp="1"/>
          </p:cNvSpPr>
          <p:nvPr>
            <p:ph type="sldNum" sz="quarter" idx="10"/>
          </p:nvPr>
        </p:nvSpPr>
        <p:spPr/>
        <p:txBody>
          <a:bodyPr/>
          <a:lstStyle/>
          <a:p>
            <a:fld id="{85695CEE-D9E6-4FD0-AAE8-E03F3A3D0786}" type="slidenum">
              <a:rPr lang="en-US" smtClean="0"/>
              <a:t>30</a:t>
            </a:fld>
            <a:endParaRPr lang="en-US"/>
          </a:p>
        </p:txBody>
      </p:sp>
    </p:spTree>
    <p:extLst>
      <p:ext uri="{BB962C8B-B14F-4D97-AF65-F5344CB8AC3E}">
        <p14:creationId xmlns:p14="http://schemas.microsoft.com/office/powerpoint/2010/main" val="37848756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Interesting to note what legislative leaders DON’T want to talk about.  </a:t>
            </a:r>
          </a:p>
        </p:txBody>
      </p:sp>
      <p:sp>
        <p:nvSpPr>
          <p:cNvPr id="4" name="Slide Number Placeholder 3"/>
          <p:cNvSpPr>
            <a:spLocks noGrp="1"/>
          </p:cNvSpPr>
          <p:nvPr>
            <p:ph type="sldNum" sz="quarter" idx="10"/>
          </p:nvPr>
        </p:nvSpPr>
        <p:spPr/>
        <p:txBody>
          <a:bodyPr/>
          <a:lstStyle/>
          <a:p>
            <a:fld id="{85695CEE-D9E6-4FD0-AAE8-E03F3A3D0786}" type="slidenum">
              <a:rPr lang="en-US" smtClean="0"/>
              <a:t>31</a:t>
            </a:fld>
            <a:endParaRPr lang="en-US"/>
          </a:p>
        </p:txBody>
      </p:sp>
    </p:spTree>
    <p:extLst>
      <p:ext uri="{BB962C8B-B14F-4D97-AF65-F5344CB8AC3E}">
        <p14:creationId xmlns:p14="http://schemas.microsoft.com/office/powerpoint/2010/main" val="22824910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Legislative ballots numbers about the same</a:t>
            </a:r>
          </a:p>
          <a:p>
            <a:r>
              <a:rPr lang="en-US">
                <a:cs typeface="Calibri"/>
              </a:rPr>
              <a:t>Citizens down </a:t>
            </a:r>
          </a:p>
          <a:p>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85695CEE-D9E6-4FD0-AAE8-E03F3A3D0786}" type="slidenum">
              <a:rPr lang="en-US" smtClean="0"/>
              <a:t>32</a:t>
            </a:fld>
            <a:endParaRPr lang="en-US"/>
          </a:p>
        </p:txBody>
      </p:sp>
    </p:spTree>
    <p:extLst>
      <p:ext uri="{BB962C8B-B14F-4D97-AF65-F5344CB8AC3E}">
        <p14:creationId xmlns:p14="http://schemas.microsoft.com/office/powerpoint/2010/main" val="9936679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All states can put measures on the ballot</a:t>
            </a:r>
          </a:p>
          <a:p>
            <a:endParaRPr lang="en-US">
              <a:cs typeface="Calibri"/>
            </a:endParaRPr>
          </a:p>
          <a:p>
            <a:r>
              <a:rPr lang="en-US">
                <a:cs typeface="Calibri"/>
              </a:rPr>
              <a:t>In the grey states, only the legislature can do it.</a:t>
            </a:r>
          </a:p>
          <a:p>
            <a:endParaRPr lang="en-US">
              <a:cs typeface="Calibri"/>
            </a:endParaRPr>
          </a:p>
          <a:p>
            <a:r>
              <a:rPr lang="en-US">
                <a:cs typeface="Calibri"/>
              </a:rPr>
              <a:t>Orange states, like California, citizens can initiate and force a question on the ballot.    The State Legislatures can also directly put a question to the </a:t>
            </a:r>
            <a:r>
              <a:rPr lang="en-US" err="1">
                <a:cs typeface="Calibri"/>
              </a:rPr>
              <a:t>ballor</a:t>
            </a:r>
            <a:endParaRPr lang="en-US">
              <a:cs typeface="Calibri"/>
            </a:endParaRPr>
          </a:p>
          <a:p>
            <a:endParaRPr lang="en-US">
              <a:cs typeface="Calibri"/>
            </a:endParaRPr>
          </a:p>
          <a:p>
            <a:r>
              <a:rPr lang="en-US">
                <a:cs typeface="Calibri"/>
              </a:rPr>
              <a:t>In NM and MD only the citizens can put an item on the ballot.</a:t>
            </a:r>
          </a:p>
          <a:p>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85695CEE-D9E6-4FD0-AAE8-E03F3A3D0786}" type="slidenum">
              <a:rPr lang="en-US" smtClean="0"/>
              <a:t>33</a:t>
            </a:fld>
            <a:endParaRPr lang="en-US"/>
          </a:p>
        </p:txBody>
      </p:sp>
    </p:spTree>
    <p:extLst>
      <p:ext uri="{BB962C8B-B14F-4D97-AF65-F5344CB8AC3E}">
        <p14:creationId xmlns:p14="http://schemas.microsoft.com/office/powerpoint/2010/main" val="40120909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Voters in five states were split on recreational marijuana this year: </a:t>
            </a:r>
            <a:r>
              <a:rPr lang="en-US">
                <a:hlinkClick r:id="rId3"/>
              </a:rPr>
              <a:t>Maryland</a:t>
            </a:r>
            <a:r>
              <a:rPr lang="en-US"/>
              <a:t> and </a:t>
            </a:r>
            <a:r>
              <a:rPr lang="en-US">
                <a:hlinkClick r:id="rId4"/>
              </a:rPr>
              <a:t>Missouri</a:t>
            </a:r>
            <a:r>
              <a:rPr lang="en-US"/>
              <a:t> said yes; </a:t>
            </a:r>
            <a:r>
              <a:rPr lang="en-US">
                <a:hlinkClick r:id="rId5"/>
              </a:rPr>
              <a:t>Arkansas</a:t>
            </a:r>
            <a:r>
              <a:rPr lang="en-US"/>
              <a:t>, </a:t>
            </a:r>
            <a:r>
              <a:rPr lang="en-US">
                <a:hlinkClick r:id="rId6"/>
              </a:rPr>
              <a:t>North Dakota</a:t>
            </a:r>
            <a:r>
              <a:rPr lang="en-US"/>
              <a:t> and </a:t>
            </a:r>
            <a:r>
              <a:rPr lang="en-US">
                <a:hlinkClick r:id="rId7"/>
              </a:rPr>
              <a:t>South Dakota</a:t>
            </a:r>
            <a:r>
              <a:rPr lang="en-US"/>
              <a:t> said no.</a:t>
            </a:r>
          </a:p>
          <a:p>
            <a:r>
              <a:rPr lang="en-US"/>
              <a:t>In a close and uncalled race, Coloradans weighed in on an </a:t>
            </a:r>
            <a:r>
              <a:rPr lang="en-US">
                <a:hlinkClick r:id="rId8"/>
              </a:rPr>
              <a:t>initiative</a:t>
            </a:r>
            <a:r>
              <a:rPr lang="en-US"/>
              <a:t> to decriminalize certain psychedelic plants such as psilocybin; the first statewide </a:t>
            </a:r>
            <a:r>
              <a:rPr lang="en-US">
                <a:hlinkClick r:id="rId9"/>
              </a:rPr>
              <a:t>measure</a:t>
            </a:r>
            <a:r>
              <a:rPr lang="en-US"/>
              <a:t> on psilocybin passed in Oregon in 2020. Voters in the Centennial State also saw three initiatives relating to alcohol. They rejected an increase in </a:t>
            </a:r>
            <a:r>
              <a:rPr lang="en-US">
                <a:hlinkClick r:id="rId10"/>
              </a:rPr>
              <a:t>liquor store licenses</a:t>
            </a:r>
            <a:r>
              <a:rPr lang="en-US"/>
              <a:t> and authorization for </a:t>
            </a:r>
            <a:r>
              <a:rPr lang="en-US">
                <a:hlinkClick r:id="rId11"/>
              </a:rPr>
              <a:t>alcohol delivery services</a:t>
            </a:r>
            <a:r>
              <a:rPr lang="en-US"/>
              <a:t>, while the other measure on </a:t>
            </a:r>
            <a:r>
              <a:rPr lang="en-US">
                <a:hlinkClick r:id="rId12"/>
              </a:rPr>
              <a:t>grocery store wine sales</a:t>
            </a:r>
            <a:r>
              <a:rPr lang="en-US"/>
              <a:t> is too close to call. And Californians upheld a </a:t>
            </a:r>
            <a:r>
              <a:rPr lang="en-US">
                <a:hlinkClick r:id="rId13"/>
              </a:rPr>
              <a:t>popular referendum</a:t>
            </a:r>
            <a:r>
              <a:rPr lang="en-US"/>
              <a:t> banning the sale of flavored tobacco products.</a:t>
            </a:r>
          </a:p>
          <a:p>
            <a:endParaRPr lang="en-US">
              <a:cs typeface="Calibri"/>
            </a:endParaRPr>
          </a:p>
          <a:p>
            <a:endParaRPr lang="en-US">
              <a:cs typeface="Calibri"/>
            </a:endParaRPr>
          </a:p>
          <a:p>
            <a:r>
              <a:rPr lang="en-US">
                <a:cs typeface="Calibri"/>
              </a:rPr>
              <a:t>Louisiana –</a:t>
            </a:r>
            <a:r>
              <a:rPr lang="en-US"/>
              <a:t>Remove Involuntary Servitude as Punishment for a Crime from Constitution     </a:t>
            </a:r>
            <a:r>
              <a:rPr lang="en-US">
                <a:cs typeface="Calibri"/>
              </a:rPr>
              <a:t> 39% said yes.  </a:t>
            </a:r>
          </a:p>
        </p:txBody>
      </p:sp>
      <p:sp>
        <p:nvSpPr>
          <p:cNvPr id="4" name="Slide Number Placeholder 3"/>
          <p:cNvSpPr>
            <a:spLocks noGrp="1"/>
          </p:cNvSpPr>
          <p:nvPr>
            <p:ph type="sldNum" sz="quarter" idx="10"/>
          </p:nvPr>
        </p:nvSpPr>
        <p:spPr/>
        <p:txBody>
          <a:bodyPr/>
          <a:lstStyle/>
          <a:p>
            <a:fld id="{85695CEE-D9E6-4FD0-AAE8-E03F3A3D0786}" type="slidenum">
              <a:rPr lang="en-US" smtClean="0"/>
              <a:t>34</a:t>
            </a:fld>
            <a:endParaRPr lang="en-US"/>
          </a:p>
        </p:txBody>
      </p:sp>
    </p:spTree>
    <p:extLst>
      <p:ext uri="{BB962C8B-B14F-4D97-AF65-F5344CB8AC3E}">
        <p14:creationId xmlns:p14="http://schemas.microsoft.com/office/powerpoint/2010/main" val="15255918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Legislative ballots numbers about the same</a:t>
            </a:r>
          </a:p>
          <a:p>
            <a:r>
              <a:rPr lang="en-US">
                <a:cs typeface="Calibri"/>
              </a:rPr>
              <a:t>Citizens down </a:t>
            </a:r>
          </a:p>
          <a:p>
            <a:endParaRPr lang="en-US">
              <a:cs typeface="Calibri"/>
            </a:endParaRPr>
          </a:p>
          <a:p>
            <a:endParaRPr lang="en-US">
              <a:cs typeface="Calibri"/>
            </a:endParaRPr>
          </a:p>
          <a:p>
            <a:r>
              <a:rPr lang="en-US">
                <a:cs typeface="Calibri"/>
              </a:rPr>
              <a:t>Now going to turn the virtual podium over to Tom to talk about California’s Prop 28.</a:t>
            </a:r>
          </a:p>
          <a:p>
            <a:endParaRPr lang="en-US">
              <a:cs typeface="Calibri"/>
            </a:endParaRPr>
          </a:p>
        </p:txBody>
      </p:sp>
      <p:sp>
        <p:nvSpPr>
          <p:cNvPr id="4" name="Slide Number Placeholder 3"/>
          <p:cNvSpPr>
            <a:spLocks noGrp="1"/>
          </p:cNvSpPr>
          <p:nvPr>
            <p:ph type="sldNum" sz="quarter" idx="10"/>
          </p:nvPr>
        </p:nvSpPr>
        <p:spPr/>
        <p:txBody>
          <a:bodyPr/>
          <a:lstStyle/>
          <a:p>
            <a:fld id="{85695CEE-D9E6-4FD0-AAE8-E03F3A3D0786}" type="slidenum">
              <a:rPr lang="en-US" smtClean="0"/>
              <a:t>35</a:t>
            </a:fld>
            <a:endParaRPr lang="en-US"/>
          </a:p>
        </p:txBody>
      </p:sp>
    </p:spTree>
    <p:extLst>
      <p:ext uri="{BB962C8B-B14F-4D97-AF65-F5344CB8AC3E}">
        <p14:creationId xmlns:p14="http://schemas.microsoft.com/office/powerpoint/2010/main" val="20702846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Thanks Tom,</a:t>
            </a:r>
          </a:p>
          <a:p>
            <a:endParaRPr lang="en-US"/>
          </a:p>
          <a:p>
            <a:endParaRPr lang="en-US"/>
          </a:p>
          <a:p>
            <a:r>
              <a:rPr lang="en-US"/>
              <a:t>Lets now hear from Patrick about Arizona’s elections</a:t>
            </a:r>
          </a:p>
          <a:p>
            <a:endParaRPr lang="en-US"/>
          </a:p>
          <a:p>
            <a:endParaRPr lang="en-US"/>
          </a:p>
          <a:p>
            <a:r>
              <a:rPr lang="en-US"/>
              <a:t>Now lets switch to Josh to talk about what you can and should be doing between now and January to get to know your elected officials.  </a:t>
            </a:r>
          </a:p>
        </p:txBody>
      </p:sp>
      <p:sp>
        <p:nvSpPr>
          <p:cNvPr id="4" name="Slide Number Placeholder 3"/>
          <p:cNvSpPr>
            <a:spLocks noGrp="1"/>
          </p:cNvSpPr>
          <p:nvPr>
            <p:ph type="sldNum" sz="quarter" idx="10"/>
          </p:nvPr>
        </p:nvSpPr>
        <p:spPr/>
        <p:txBody>
          <a:bodyPr/>
          <a:lstStyle/>
          <a:p>
            <a:fld id="{85695CEE-D9E6-4FD0-AAE8-E03F3A3D0786}" type="slidenum">
              <a:rPr lang="en-US" smtClean="0"/>
              <a:t>36</a:t>
            </a:fld>
            <a:endParaRPr lang="en-US"/>
          </a:p>
        </p:txBody>
      </p:sp>
    </p:spTree>
    <p:extLst>
      <p:ext uri="{BB962C8B-B14F-4D97-AF65-F5344CB8AC3E}">
        <p14:creationId xmlns:p14="http://schemas.microsoft.com/office/powerpoint/2010/main" val="1502128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Josh Notes: You need to be doing this NOW. Don't wait until swearing in; invite them to holiday parties or an introductory session</a:t>
            </a:r>
          </a:p>
          <a:p>
            <a:endParaRPr lang="en-US">
              <a:cs typeface="Calibri"/>
            </a:endParaRPr>
          </a:p>
          <a:p>
            <a:r>
              <a:rPr lang="en-US">
                <a:cs typeface="Calibri"/>
              </a:rPr>
              <a:t>Online tools: Congress, or state </a:t>
            </a:r>
            <a:r>
              <a:rPr lang="en-US" err="1">
                <a:cs typeface="Calibri"/>
              </a:rPr>
              <a:t>govs</a:t>
            </a:r>
            <a:r>
              <a:rPr lang="en-US">
                <a:cs typeface="Calibri"/>
              </a:rPr>
              <a:t> have a "find my legislator" webpage.</a:t>
            </a:r>
          </a:p>
          <a:p>
            <a:endParaRPr lang="en-US">
              <a:cs typeface="Calibri"/>
            </a:endParaRPr>
          </a:p>
          <a:p>
            <a:r>
              <a:rPr lang="en-US">
                <a:cs typeface="Calibri"/>
              </a:rPr>
              <a:t>More local you go the easier to get access and build relationships.</a:t>
            </a:r>
          </a:p>
          <a:p>
            <a:endParaRPr lang="en-US">
              <a:cs typeface="Calibri"/>
            </a:endParaRPr>
          </a:p>
          <a:p>
            <a:r>
              <a:rPr lang="en-US"/>
              <a:t>Don’t assume they know anything about the arts and culture. Do research to see if they have any arts background either them or family. Set up meetings because you are the subject matter expert, you share your knowledge to break down any preconceived notions. Rely on constituents to make informed decisions at state and local level </a:t>
            </a:r>
            <a:r>
              <a:rPr lang="en-US" err="1"/>
              <a:t>bc</a:t>
            </a:r>
            <a:r>
              <a:rPr lang="en-US"/>
              <a:t> no/limited staff, need data and stories to hone points. </a:t>
            </a:r>
          </a:p>
        </p:txBody>
      </p:sp>
      <p:sp>
        <p:nvSpPr>
          <p:cNvPr id="4" name="Slide Number Placeholder 3"/>
          <p:cNvSpPr>
            <a:spLocks noGrp="1"/>
          </p:cNvSpPr>
          <p:nvPr>
            <p:ph type="sldNum" sz="quarter" idx="10"/>
          </p:nvPr>
        </p:nvSpPr>
        <p:spPr/>
        <p:txBody>
          <a:bodyPr/>
          <a:lstStyle/>
          <a:p>
            <a:fld id="{85695CEE-D9E6-4FD0-AAE8-E03F3A3D0786}" type="slidenum">
              <a:rPr lang="en-US" smtClean="0"/>
              <a:t>37</a:t>
            </a:fld>
            <a:endParaRPr lang="en-US"/>
          </a:p>
        </p:txBody>
      </p:sp>
    </p:spTree>
    <p:extLst>
      <p:ext uri="{BB962C8B-B14F-4D97-AF65-F5344CB8AC3E}">
        <p14:creationId xmlns:p14="http://schemas.microsoft.com/office/powerpoint/2010/main" val="41063054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Only 7 year round legislatures</a:t>
            </a:r>
          </a:p>
          <a:p>
            <a:endParaRPr lang="en-US"/>
          </a:p>
          <a:p>
            <a:r>
              <a:rPr lang="en-US"/>
              <a:t>Some only meet every other year   (Texas)</a:t>
            </a:r>
            <a:endParaRPr lang="en-US">
              <a:cs typeface="Calibri"/>
            </a:endParaRPr>
          </a:p>
          <a:p>
            <a:endParaRPr lang="en-US"/>
          </a:p>
          <a:p>
            <a:r>
              <a:rPr lang="en-US">
                <a:cs typeface="Calibri"/>
              </a:rPr>
              <a:t>Don't forget your elections are ongoing; likely sworn-in in January</a:t>
            </a:r>
          </a:p>
          <a:p>
            <a:endParaRPr lang="en-US">
              <a:cs typeface="Calibri"/>
            </a:endParaRPr>
          </a:p>
        </p:txBody>
      </p:sp>
      <p:sp>
        <p:nvSpPr>
          <p:cNvPr id="4" name="Slide Number Placeholder 3"/>
          <p:cNvSpPr>
            <a:spLocks noGrp="1"/>
          </p:cNvSpPr>
          <p:nvPr>
            <p:ph type="sldNum" sz="quarter" idx="10"/>
          </p:nvPr>
        </p:nvSpPr>
        <p:spPr/>
        <p:txBody>
          <a:bodyPr/>
          <a:lstStyle/>
          <a:p>
            <a:fld id="{85695CEE-D9E6-4FD0-AAE8-E03F3A3D0786}" type="slidenum">
              <a:rPr lang="en-US" smtClean="0"/>
              <a:t>38</a:t>
            </a:fld>
            <a:endParaRPr lang="en-US"/>
          </a:p>
        </p:txBody>
      </p:sp>
    </p:spTree>
    <p:extLst>
      <p:ext uri="{BB962C8B-B14F-4D97-AF65-F5344CB8AC3E}">
        <p14:creationId xmlns:p14="http://schemas.microsoft.com/office/powerpoint/2010/main" val="17670421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Everyone can write and individual letter to Congress via our VV on our/ AAF website.</a:t>
            </a:r>
          </a:p>
          <a:p>
            <a:endParaRPr lang="en-US">
              <a:cs typeface="Calibri"/>
            </a:endParaRPr>
          </a:p>
          <a:p>
            <a:r>
              <a:rPr lang="en-US">
                <a:cs typeface="Calibri"/>
              </a:rPr>
              <a:t>In your message, introduce your org and the arts in their district. </a:t>
            </a:r>
          </a:p>
          <a:p>
            <a:endParaRPr lang="en-US">
              <a:cs typeface="Calibri"/>
            </a:endParaRPr>
          </a:p>
          <a:p>
            <a:r>
              <a:rPr lang="en-US">
                <a:cs typeface="Calibri"/>
              </a:rPr>
              <a:t>Meetings can be anywhere, not exclusively in office space. Organize a new member welcome event if possible, allowing elected officials to engage with your members/donors/constituents.</a:t>
            </a:r>
          </a:p>
          <a:p>
            <a:endParaRPr lang="en-US">
              <a:cs typeface="Calibri"/>
            </a:endParaRPr>
          </a:p>
          <a:p>
            <a:r>
              <a:rPr lang="en-US"/>
              <a:t>Set up meeting with staff</a:t>
            </a:r>
            <a:endParaRPr lang="en-US">
              <a:cs typeface="Calibri"/>
            </a:endParaRPr>
          </a:p>
          <a:p>
            <a:endParaRPr lang="en-US">
              <a:cs typeface="Calibri"/>
            </a:endParaRPr>
          </a:p>
          <a:p>
            <a:r>
              <a:rPr lang="en-US"/>
              <a:t>Ask key new members to request specific committee assignments</a:t>
            </a:r>
            <a:endParaRPr lang="en-US">
              <a:cs typeface="Calibri"/>
            </a:endParaRPr>
          </a:p>
          <a:p>
            <a:endParaRPr lang="en-US">
              <a:cs typeface="Calibri"/>
            </a:endParaRPr>
          </a:p>
          <a:p>
            <a:r>
              <a:rPr lang="en-US">
                <a:cs typeface="Calibri"/>
              </a:rPr>
              <a:t>Arts Advocacy Days</a:t>
            </a:r>
          </a:p>
          <a:p>
            <a:endParaRPr lang="en-US">
              <a:cs typeface="Calibri"/>
            </a:endParaRPr>
          </a:p>
        </p:txBody>
      </p:sp>
      <p:sp>
        <p:nvSpPr>
          <p:cNvPr id="4" name="Slide Number Placeholder 3"/>
          <p:cNvSpPr>
            <a:spLocks noGrp="1"/>
          </p:cNvSpPr>
          <p:nvPr>
            <p:ph type="sldNum" sz="quarter" idx="10"/>
          </p:nvPr>
        </p:nvSpPr>
        <p:spPr/>
        <p:txBody>
          <a:bodyPr/>
          <a:lstStyle/>
          <a:p>
            <a:fld id="{85695CEE-D9E6-4FD0-AAE8-E03F3A3D0786}" type="slidenum">
              <a:rPr lang="en-US" smtClean="0"/>
              <a:t>39</a:t>
            </a:fld>
            <a:endParaRPr lang="en-US"/>
          </a:p>
        </p:txBody>
      </p:sp>
    </p:spTree>
    <p:extLst>
      <p:ext uri="{BB962C8B-B14F-4D97-AF65-F5344CB8AC3E}">
        <p14:creationId xmlns:p14="http://schemas.microsoft.com/office/powerpoint/2010/main" val="2813986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95CEE-D9E6-4FD0-AAE8-E03F3A3D0786}" type="slidenum">
              <a:rPr lang="en-US" smtClean="0"/>
              <a:t>4</a:t>
            </a:fld>
            <a:endParaRPr lang="en-US"/>
          </a:p>
        </p:txBody>
      </p:sp>
    </p:spTree>
    <p:extLst>
      <p:ext uri="{BB962C8B-B14F-4D97-AF65-F5344CB8AC3E}">
        <p14:creationId xmlns:p14="http://schemas.microsoft.com/office/powerpoint/2010/main" val="7732704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C471C5-A5B2-4AF0-BC6D-F6781DC5DE7D}" type="slidenum">
              <a:rPr lang="en-US" smtClean="0"/>
              <a:t>40</a:t>
            </a:fld>
            <a:endParaRPr lang="en-US"/>
          </a:p>
        </p:txBody>
      </p:sp>
    </p:spTree>
    <p:extLst>
      <p:ext uri="{BB962C8B-B14F-4D97-AF65-F5344CB8AC3E}">
        <p14:creationId xmlns:p14="http://schemas.microsoft.com/office/powerpoint/2010/main" val="458272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rgbClr val="002060"/>
                </a:solidFill>
              </a:rPr>
              <a:t>Center Equity in everything we do</a:t>
            </a:r>
          </a:p>
          <a:p>
            <a:r>
              <a:rPr lang="en-US" sz="1200">
                <a:solidFill>
                  <a:srgbClr val="002060"/>
                </a:solidFill>
              </a:rPr>
              <a:t>Change yields opportunities</a:t>
            </a:r>
          </a:p>
          <a:p>
            <a:r>
              <a:rPr lang="en-US" sz="1200">
                <a:solidFill>
                  <a:srgbClr val="002060"/>
                </a:solidFill>
              </a:rPr>
              <a:t>What we do is as important as how we do it</a:t>
            </a:r>
          </a:p>
          <a:p>
            <a:r>
              <a:rPr lang="en-US" sz="1200">
                <a:solidFill>
                  <a:srgbClr val="002060"/>
                </a:solidFill>
              </a:rPr>
              <a:t>Advocacy focusing on the local level going up to the federal level</a:t>
            </a:r>
          </a:p>
          <a:p>
            <a:r>
              <a:rPr lang="en-US" sz="1200">
                <a:solidFill>
                  <a:srgbClr val="002060"/>
                </a:solidFill>
              </a:rPr>
              <a:t>All politics is local</a:t>
            </a:r>
          </a:p>
          <a:p>
            <a:endParaRPr lang="en-US"/>
          </a:p>
        </p:txBody>
      </p:sp>
      <p:sp>
        <p:nvSpPr>
          <p:cNvPr id="4" name="Slide Number Placeholder 3"/>
          <p:cNvSpPr>
            <a:spLocks noGrp="1"/>
          </p:cNvSpPr>
          <p:nvPr>
            <p:ph type="sldNum" sz="quarter" idx="5"/>
          </p:nvPr>
        </p:nvSpPr>
        <p:spPr/>
        <p:txBody>
          <a:bodyPr/>
          <a:lstStyle/>
          <a:p>
            <a:fld id="{AAC471C5-A5B2-4AF0-BC6D-F6781DC5DE7D}" type="slidenum">
              <a:rPr lang="en-US" smtClean="0"/>
              <a:t>5</a:t>
            </a:fld>
            <a:endParaRPr lang="en-US"/>
          </a:p>
        </p:txBody>
      </p:sp>
    </p:spTree>
    <p:extLst>
      <p:ext uri="{BB962C8B-B14F-4D97-AF65-F5344CB8AC3E}">
        <p14:creationId xmlns:p14="http://schemas.microsoft.com/office/powerpoint/2010/main" val="2425369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C471C5-A5B2-4AF0-BC6D-F6781DC5DE7D}" type="slidenum">
              <a:rPr lang="en-US" smtClean="0"/>
              <a:t>6</a:t>
            </a:fld>
            <a:endParaRPr lang="en-US"/>
          </a:p>
        </p:txBody>
      </p:sp>
    </p:spTree>
    <p:extLst>
      <p:ext uri="{BB962C8B-B14F-4D97-AF65-F5344CB8AC3E}">
        <p14:creationId xmlns:p14="http://schemas.microsoft.com/office/powerpoint/2010/main" val="528648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74" indent="-181274">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85695CEE-D9E6-4FD0-AAE8-E03F3A3D0786}" type="slidenum">
              <a:rPr lang="en-US" smtClean="0"/>
              <a:t>7</a:t>
            </a:fld>
            <a:endParaRPr lang="en-US"/>
          </a:p>
        </p:txBody>
      </p:sp>
    </p:spTree>
    <p:extLst>
      <p:ext uri="{BB962C8B-B14F-4D97-AF65-F5344CB8AC3E}">
        <p14:creationId xmlns:p14="http://schemas.microsoft.com/office/powerpoint/2010/main" val="1668215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95CEE-D9E6-4FD0-AAE8-E03F3A3D0786}" type="slidenum">
              <a:rPr lang="en-US" smtClean="0"/>
              <a:t>8</a:t>
            </a:fld>
            <a:endParaRPr lang="en-US"/>
          </a:p>
        </p:txBody>
      </p:sp>
    </p:spTree>
    <p:extLst>
      <p:ext uri="{BB962C8B-B14F-4D97-AF65-F5344CB8AC3E}">
        <p14:creationId xmlns:p14="http://schemas.microsoft.com/office/powerpoint/2010/main" val="3357133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74" indent="-181274">
              <a:buFont typeface="Arial" panose="020B0604020202020204" pitchFamily="34" charset="0"/>
              <a:buChar char="•"/>
            </a:pPr>
            <a:r>
              <a:rPr lang="en-US"/>
              <a:t>Changes happening in </a:t>
            </a:r>
            <a:r>
              <a:rPr lang="en-US" err="1"/>
              <a:t>approps</a:t>
            </a:r>
            <a:r>
              <a:rPr lang="en-US"/>
              <a:t> (full and subcommittees)</a:t>
            </a:r>
          </a:p>
          <a:p>
            <a:pPr marL="181274" indent="-181274">
              <a:buFont typeface="Arial" panose="020B0604020202020204" pitchFamily="34" charset="0"/>
              <a:buChar char="•"/>
            </a:pPr>
            <a:r>
              <a:rPr lang="en-US"/>
              <a:t>Not sure yet if other changes will happen</a:t>
            </a:r>
          </a:p>
        </p:txBody>
      </p:sp>
      <p:sp>
        <p:nvSpPr>
          <p:cNvPr id="4" name="Slide Number Placeholder 3"/>
          <p:cNvSpPr>
            <a:spLocks noGrp="1"/>
          </p:cNvSpPr>
          <p:nvPr>
            <p:ph type="sldNum" sz="quarter" idx="5"/>
          </p:nvPr>
        </p:nvSpPr>
        <p:spPr/>
        <p:txBody>
          <a:bodyPr/>
          <a:lstStyle/>
          <a:p>
            <a:fld id="{AAC471C5-A5B2-4AF0-BC6D-F6781DC5DE7D}" type="slidenum">
              <a:rPr lang="en-US" smtClean="0"/>
              <a:t>9</a:t>
            </a:fld>
            <a:endParaRPr lang="en-US"/>
          </a:p>
        </p:txBody>
      </p:sp>
    </p:spTree>
    <p:extLst>
      <p:ext uri="{BB962C8B-B14F-4D97-AF65-F5344CB8AC3E}">
        <p14:creationId xmlns:p14="http://schemas.microsoft.com/office/powerpoint/2010/main" val="985654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6B34BDC-BD70-43F3-8C12-E05EDDDD88C3}" type="datetimeFigureOut">
              <a:rPr lang="en-US" smtClean="0"/>
              <a:pPr/>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624B4-0517-44F3-85F6-F29E5893D01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B34BDC-BD70-43F3-8C12-E05EDDDD88C3}" type="datetimeFigureOut">
              <a:rPr lang="en-US" smtClean="0"/>
              <a:pPr/>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624B4-0517-44F3-85F6-F29E5893D01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B34BDC-BD70-43F3-8C12-E05EDDDD88C3}" type="datetimeFigureOut">
              <a:rPr lang="en-US" smtClean="0"/>
              <a:pPr/>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624B4-0517-44F3-85F6-F29E5893D01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B34BDC-BD70-43F3-8C12-E05EDDDD88C3}" type="datetimeFigureOut">
              <a:rPr lang="en-US" smtClean="0"/>
              <a:pPr/>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624B4-0517-44F3-85F6-F29E5893D01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B34BDC-BD70-43F3-8C12-E05EDDDD88C3}" type="datetimeFigureOut">
              <a:rPr lang="en-US" smtClean="0"/>
              <a:pPr/>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624B4-0517-44F3-85F6-F29E5893D01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B34BDC-BD70-43F3-8C12-E05EDDDD88C3}" type="datetimeFigureOut">
              <a:rPr lang="en-US" smtClean="0"/>
              <a:pPr/>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0624B4-0517-44F3-85F6-F29E5893D01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B34BDC-BD70-43F3-8C12-E05EDDDD88C3}" type="datetimeFigureOut">
              <a:rPr lang="en-US" smtClean="0"/>
              <a:pPr/>
              <a:t>11/21/2022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0624B4-0517-44F3-85F6-F29E5893D01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B34BDC-BD70-43F3-8C12-E05EDDDD88C3}" type="datetimeFigureOut">
              <a:rPr lang="en-US" smtClean="0"/>
              <a:pPr/>
              <a:t>11/21/2022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0624B4-0517-44F3-85F6-F29E5893D01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B34BDC-BD70-43F3-8C12-E05EDDDD88C3}" type="datetimeFigureOut">
              <a:rPr lang="en-US" smtClean="0"/>
              <a:pPr/>
              <a:t>11/21/2022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0624B4-0517-44F3-85F6-F29E5893D01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B34BDC-BD70-43F3-8C12-E05EDDDD88C3}" type="datetimeFigureOut">
              <a:rPr lang="en-US" smtClean="0"/>
              <a:pPr/>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0624B4-0517-44F3-85F6-F29E5893D01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B34BDC-BD70-43F3-8C12-E05EDDDD88C3}" type="datetimeFigureOut">
              <a:rPr lang="en-US" smtClean="0"/>
              <a:pPr/>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0624B4-0517-44F3-85F6-F29E5893D01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B34BDC-BD70-43F3-8C12-E05EDDDD88C3}" type="datetimeFigureOut">
              <a:rPr lang="en-US" smtClean="0"/>
              <a:pPr/>
              <a:t>11/21/2022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624B4-0517-44F3-85F6-F29E5893D01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gif"/><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3.tiff"/></Relationships>
</file>

<file path=ppt/slides/_rels/slide15.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hyperlink" Target="https://nam12.safelinks.protection.outlook.com/?url=https%3A%2F%2Fwww.votervoice.net%2FARTSUSA%2FCampaigns%2F98378%2FRespond&amp;data=05%7C01%7Ctswain%40artsusa.org%7C4807f600533041f8711108dabc466d90%7Cc302fb9e9c3449dda251e374ae12ae25%7C0%7C0%7C638029307923353676%7CUnknown%7CTWFpbGZsb3d8eyJWIjoiMC4wLjAwMDAiLCJQIjoiV2luMzIiLCJBTiI6Ik1haWwiLCJXVCI6Mn0%3D%7C3000%7C%7C%7C&amp;sdata=KyyrAvQCzjnINE7BNAfjzEa56AmltkGGSdADqDFxi6E%3D&amp;reserved=0" TargetMode="Externa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gif"/><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s://creativecommons.org/licenses/by-sa/3.0/" TargetMode="External"/><Relationship Id="rId5" Type="http://schemas.openxmlformats.org/officeDocument/2006/relationships/hyperlink" Target="https://grasshopperherder.com/the-complete-team/" TargetMode="External"/><Relationship Id="rId4" Type="http://schemas.openxmlformats.org/officeDocument/2006/relationships/image" Target="../media/image16.png"/><Relationship Id="rId9" Type="http://schemas.openxmlformats.org/officeDocument/2006/relationships/image" Target="../media/image4.gi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png"/><Relationship Id="rId7" Type="http://schemas.openxmlformats.org/officeDocument/2006/relationships/image" Target="../media/image4.gif"/><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10" Type="http://schemas.openxmlformats.org/officeDocument/2006/relationships/image" Target="../media/image20.png"/><Relationship Id="rId4" Type="http://schemas.openxmlformats.org/officeDocument/2006/relationships/image" Target="../media/image17.jpeg"/><Relationship Id="rId9"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gi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10" Type="http://schemas.openxmlformats.org/officeDocument/2006/relationships/image" Target="../media/image27.jpeg"/><Relationship Id="rId4" Type="http://schemas.openxmlformats.org/officeDocument/2006/relationships/image" Target="../media/image2.png"/><Relationship Id="rId9"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gif"/><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gif"/><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gif"/><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gif"/><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31.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3" cstate="print"/>
          <a:srcRect b="97727"/>
          <a:stretch>
            <a:fillRect/>
          </a:stretch>
        </p:blipFill>
        <p:spPr bwMode="auto">
          <a:xfrm>
            <a:off x="0" y="0"/>
            <a:ext cx="9144000" cy="304801"/>
          </a:xfrm>
          <a:prstGeom prst="rect">
            <a:avLst/>
          </a:prstGeom>
          <a:noFill/>
          <a:ln w="9525">
            <a:noFill/>
            <a:miter lim="800000"/>
            <a:headEnd/>
            <a:tailEnd/>
          </a:ln>
        </p:spPr>
      </p:pic>
      <p:pic>
        <p:nvPicPr>
          <p:cNvPr id="2" name="Picture 1" descr="Logo&#10;&#10;Description automatically generated">
            <a:extLst>
              <a:ext uri="{FF2B5EF4-FFF2-40B4-BE49-F238E27FC236}">
                <a16:creationId xmlns:a16="http://schemas.microsoft.com/office/drawing/2014/main" id="{A99ADDC2-E45E-BDC4-6FB6-52397EFE38E2}"/>
              </a:ext>
            </a:extLst>
          </p:cNvPr>
          <p:cNvPicPr>
            <a:picLocks noChangeAspect="1"/>
          </p:cNvPicPr>
          <p:nvPr/>
        </p:nvPicPr>
        <p:blipFill>
          <a:blip r:embed="rId4"/>
          <a:stretch>
            <a:fillRect/>
          </a:stretch>
        </p:blipFill>
        <p:spPr>
          <a:xfrm>
            <a:off x="5654097" y="5798617"/>
            <a:ext cx="922067" cy="894650"/>
          </a:xfrm>
          <a:prstGeom prst="rect">
            <a:avLst/>
          </a:prstGeom>
        </p:spPr>
      </p:pic>
      <p:pic>
        <p:nvPicPr>
          <p:cNvPr id="4" name="Picture 3" descr="afta_logo_color_horz.jpg">
            <a:extLst>
              <a:ext uri="{FF2B5EF4-FFF2-40B4-BE49-F238E27FC236}">
                <a16:creationId xmlns:a16="http://schemas.microsoft.com/office/drawing/2014/main" id="{E0CC687B-4897-D3FC-A914-E43E70ABAA5D}"/>
              </a:ext>
            </a:extLst>
          </p:cNvPr>
          <p:cNvPicPr>
            <a:picLocks noChangeAspect="1"/>
          </p:cNvPicPr>
          <p:nvPr/>
        </p:nvPicPr>
        <p:blipFill>
          <a:blip r:embed="rId5" cstate="print"/>
          <a:stretch>
            <a:fillRect/>
          </a:stretch>
        </p:blipFill>
        <p:spPr>
          <a:xfrm>
            <a:off x="235937" y="5834510"/>
            <a:ext cx="2466680" cy="788225"/>
          </a:xfrm>
          <a:prstGeom prst="rect">
            <a:avLst/>
          </a:prstGeom>
        </p:spPr>
      </p:pic>
      <p:sp>
        <p:nvSpPr>
          <p:cNvPr id="6" name="TextBox 5">
            <a:extLst>
              <a:ext uri="{FF2B5EF4-FFF2-40B4-BE49-F238E27FC236}">
                <a16:creationId xmlns:a16="http://schemas.microsoft.com/office/drawing/2014/main" id="{65D3EE4E-1670-BA79-89AF-025CBA85F14D}"/>
              </a:ext>
            </a:extLst>
          </p:cNvPr>
          <p:cNvSpPr txBox="1"/>
          <p:nvPr/>
        </p:nvSpPr>
        <p:spPr>
          <a:xfrm>
            <a:off x="7152523" y="5891766"/>
            <a:ext cx="1811415" cy="730969"/>
          </a:xfrm>
          <a:prstGeom prst="rect">
            <a:avLst/>
          </a:prstGeom>
          <a:noFill/>
        </p:spPr>
        <p:txBody>
          <a:bodyPr wrap="square" lIns="91440" tIns="45720" rIns="91440" bIns="45720" rtlCol="0" anchor="t">
            <a:spAutoFit/>
          </a:bodyPr>
          <a:lstStyle/>
          <a:p>
            <a:r>
              <a:rPr lang="en-US" sz="1100" kern="900" err="1">
                <a:solidFill>
                  <a:srgbClr val="4F81BD"/>
                </a:solidFill>
                <a:latin typeface="Arial"/>
                <a:cs typeface="Arial"/>
              </a:rPr>
              <a:t>A</a:t>
            </a:r>
            <a:r>
              <a:rPr lang="en-US" sz="1050" kern="900" err="1">
                <a:solidFill>
                  <a:srgbClr val="4F81BD"/>
                </a:solidFill>
                <a:latin typeface="Arial"/>
                <a:cs typeface="Arial"/>
              </a:rPr>
              <a:t>mericans</a:t>
            </a:r>
            <a:r>
              <a:rPr lang="en-US" sz="1100" kern="900" err="1">
                <a:solidFill>
                  <a:srgbClr val="4F81BD"/>
                </a:solidFill>
                <a:latin typeface="Arial"/>
                <a:cs typeface="Arial"/>
              </a:rPr>
              <a:t>F</a:t>
            </a:r>
            <a:r>
              <a:rPr lang="en-US" sz="1050" kern="900" err="1">
                <a:solidFill>
                  <a:srgbClr val="4F81BD"/>
                </a:solidFill>
                <a:latin typeface="Arial"/>
                <a:cs typeface="Arial"/>
              </a:rPr>
              <a:t>or</a:t>
            </a:r>
            <a:r>
              <a:rPr lang="en-US" sz="1100" kern="900" err="1">
                <a:solidFill>
                  <a:srgbClr val="4F81BD"/>
                </a:solidFill>
                <a:latin typeface="Arial"/>
                <a:cs typeface="Arial"/>
              </a:rPr>
              <a:t>T</a:t>
            </a:r>
            <a:r>
              <a:rPr lang="en-US" sz="1050" kern="900" err="1">
                <a:solidFill>
                  <a:srgbClr val="4F81BD"/>
                </a:solidFill>
                <a:latin typeface="Arial"/>
                <a:cs typeface="Arial"/>
              </a:rPr>
              <a:t>he</a:t>
            </a:r>
            <a:r>
              <a:rPr lang="en-US" sz="1100" kern="900" err="1">
                <a:solidFill>
                  <a:srgbClr val="4F81BD"/>
                </a:solidFill>
                <a:latin typeface="Arial"/>
                <a:cs typeface="Arial"/>
              </a:rPr>
              <a:t>A</a:t>
            </a:r>
            <a:r>
              <a:rPr lang="en-US" sz="1050" kern="900" err="1">
                <a:solidFill>
                  <a:srgbClr val="4F81BD"/>
                </a:solidFill>
                <a:latin typeface="Arial"/>
                <a:cs typeface="Arial"/>
              </a:rPr>
              <a:t>rts.org</a:t>
            </a:r>
            <a:endParaRPr lang="en-US" sz="1050" kern="900">
              <a:solidFill>
                <a:srgbClr val="4F81BD"/>
              </a:solidFill>
              <a:latin typeface="Arial"/>
              <a:cs typeface="Arial"/>
            </a:endParaRPr>
          </a:p>
          <a:p>
            <a:r>
              <a:rPr lang="en-US" sz="1000" spc="70" err="1">
                <a:solidFill>
                  <a:srgbClr val="4F81BD"/>
                </a:solidFill>
                <a:latin typeface="Arial"/>
                <a:cs typeface="Arial"/>
              </a:rPr>
              <a:t>ArtsActionFund.org</a:t>
            </a:r>
            <a:endParaRPr lang="en-US" sz="1000" spc="70">
              <a:solidFill>
                <a:srgbClr val="4F81BD"/>
              </a:solidFill>
              <a:latin typeface="Arial"/>
              <a:cs typeface="Arial"/>
            </a:endParaRPr>
          </a:p>
          <a:p>
            <a:r>
              <a:rPr lang="en-US" sz="1000" b="1" cap="all" spc="70">
                <a:solidFill>
                  <a:srgbClr val="4F81BD"/>
                </a:solidFill>
                <a:latin typeface="Arial"/>
                <a:cs typeface="Arial"/>
              </a:rPr>
              <a:t>@</a:t>
            </a:r>
            <a:r>
              <a:rPr lang="en-US" sz="1050" b="1" spc="70">
                <a:solidFill>
                  <a:srgbClr val="4F81BD"/>
                </a:solidFill>
                <a:latin typeface="Arial"/>
                <a:cs typeface="Arial"/>
              </a:rPr>
              <a:t>Americans4A</a:t>
            </a:r>
            <a:r>
              <a:rPr lang="en-US" sz="1000" b="1" spc="70">
                <a:solidFill>
                  <a:srgbClr val="4F81BD"/>
                </a:solidFill>
                <a:latin typeface="Arial"/>
                <a:cs typeface="Arial"/>
              </a:rPr>
              <a:t>rts</a:t>
            </a:r>
            <a:endParaRPr lang="en-US">
              <a:solidFill>
                <a:srgbClr val="4F81BD"/>
              </a:solidFill>
              <a:latin typeface="Arial"/>
              <a:cs typeface="Arial"/>
            </a:endParaRPr>
          </a:p>
          <a:p>
            <a:r>
              <a:rPr lang="en-US" sz="1000" b="1" cap="all" spc="70">
                <a:solidFill>
                  <a:srgbClr val="4F81BD"/>
                </a:solidFill>
                <a:latin typeface="Arial"/>
                <a:cs typeface="Arial"/>
              </a:rPr>
              <a:t>@</a:t>
            </a:r>
            <a:r>
              <a:rPr lang="en-US" sz="1000" b="1" spc="70" err="1">
                <a:solidFill>
                  <a:srgbClr val="4F81BD"/>
                </a:solidFill>
                <a:latin typeface="Arial"/>
                <a:cs typeface="Arial"/>
              </a:rPr>
              <a:t>ArtsActionFund</a:t>
            </a:r>
            <a:endParaRPr lang="en-US" sz="1000" b="1" cap="all" spc="70">
              <a:solidFill>
                <a:srgbClr val="4F81BD"/>
              </a:solidFill>
              <a:latin typeface="Arial"/>
              <a:cs typeface="Arial"/>
            </a:endParaRPr>
          </a:p>
        </p:txBody>
      </p:sp>
      <p:pic>
        <p:nvPicPr>
          <p:cNvPr id="8" name="Picture 9" descr="C:\Users\vmurraybaatin\Pictures\Transparent Export Wizard-1.gif">
            <a:extLst>
              <a:ext uri="{FF2B5EF4-FFF2-40B4-BE49-F238E27FC236}">
                <a16:creationId xmlns:a16="http://schemas.microsoft.com/office/drawing/2014/main" id="{566FECA6-C3B2-5587-5C90-75230A087963}"/>
              </a:ext>
            </a:extLst>
          </p:cNvPr>
          <p:cNvPicPr>
            <a:picLocks noChangeAspect="1" noChangeArrowheads="1"/>
          </p:cNvPicPr>
          <p:nvPr/>
        </p:nvPicPr>
        <p:blipFill>
          <a:blip r:embed="rId6" cstate="print"/>
          <a:srcRect/>
          <a:stretch>
            <a:fillRect/>
          </a:stretch>
        </p:blipFill>
        <p:spPr bwMode="auto">
          <a:xfrm>
            <a:off x="3231715" y="5708617"/>
            <a:ext cx="2019851" cy="1064328"/>
          </a:xfrm>
          <a:prstGeom prst="rect">
            <a:avLst/>
          </a:prstGeom>
          <a:noFill/>
        </p:spPr>
      </p:pic>
      <p:pic>
        <p:nvPicPr>
          <p:cNvPr id="10" name="Picture 9" descr="Graphical user interface, website&#10;&#10;Description automatically generated">
            <a:extLst>
              <a:ext uri="{FF2B5EF4-FFF2-40B4-BE49-F238E27FC236}">
                <a16:creationId xmlns:a16="http://schemas.microsoft.com/office/drawing/2014/main" id="{AD0D9E3B-3350-CA4E-6150-5D4030A615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7800" y="505556"/>
            <a:ext cx="8728001" cy="4909501"/>
          </a:xfrm>
          <a:prstGeom prst="rect">
            <a:avLst/>
          </a:prstGeom>
        </p:spPr>
      </p:pic>
    </p:spTree>
    <p:extLst>
      <p:ext uri="{BB962C8B-B14F-4D97-AF65-F5344CB8AC3E}">
        <p14:creationId xmlns:p14="http://schemas.microsoft.com/office/powerpoint/2010/main" val="2424291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296980"/>
            <a:ext cx="8229600" cy="1143000"/>
          </a:xfrm>
        </p:spPr>
        <p:txBody>
          <a:bodyPr>
            <a:normAutofit/>
          </a:bodyPr>
          <a:lstStyle/>
          <a:p>
            <a:r>
              <a:rPr lang="en-US">
                <a:effectLst>
                  <a:outerShdw blurRad="38100" dist="38100" dir="2700000" algn="tl">
                    <a:srgbClr val="000000">
                      <a:alpha val="43137"/>
                    </a:srgbClr>
                  </a:outerShdw>
                </a:effectLst>
              </a:rPr>
              <a:t>Senate Outlook</a:t>
            </a:r>
          </a:p>
        </p:txBody>
      </p:sp>
      <p:sp>
        <p:nvSpPr>
          <p:cNvPr id="3" name="Content Placeholder 2"/>
          <p:cNvSpPr>
            <a:spLocks noGrp="1"/>
          </p:cNvSpPr>
          <p:nvPr>
            <p:ph idx="1"/>
          </p:nvPr>
        </p:nvSpPr>
        <p:spPr>
          <a:xfrm>
            <a:off x="385924" y="1385298"/>
            <a:ext cx="8353926" cy="4185508"/>
          </a:xfrm>
        </p:spPr>
        <p:txBody>
          <a:bodyPr vert="horz" lIns="91440" tIns="45720" rIns="91440" bIns="45720" rtlCol="0" anchor="t">
            <a:normAutofit/>
          </a:bodyPr>
          <a:lstStyle/>
          <a:p>
            <a:pPr marL="0" indent="0">
              <a:buNone/>
            </a:pPr>
            <a:r>
              <a:rPr lang="en-US" sz="2800" b="1">
                <a:solidFill>
                  <a:srgbClr val="0070C0"/>
                </a:solidFill>
                <a:ea typeface="+mn-lt"/>
                <a:cs typeface="+mn-lt"/>
              </a:rPr>
              <a:t>                    Democrats 50   </a:t>
            </a:r>
            <a:r>
              <a:rPr lang="en-US" sz="2800" b="1">
                <a:ea typeface="+mn-lt"/>
                <a:cs typeface="+mn-lt"/>
              </a:rPr>
              <a:t>          </a:t>
            </a:r>
            <a:r>
              <a:rPr lang="en-US" sz="2800" b="1">
                <a:solidFill>
                  <a:srgbClr val="C00000"/>
                </a:solidFill>
                <a:ea typeface="+mn-lt"/>
                <a:cs typeface="+mn-lt"/>
              </a:rPr>
              <a:t>Republicans 49</a:t>
            </a:r>
          </a:p>
          <a:p>
            <a:pPr marL="0" indent="0">
              <a:buNone/>
            </a:pPr>
            <a:endParaRPr lang="en-US" sz="1000">
              <a:ea typeface="+mn-lt"/>
              <a:cs typeface="+mn-lt"/>
            </a:endParaRPr>
          </a:p>
          <a:p>
            <a:r>
              <a:rPr lang="en-US" sz="2800"/>
              <a:t>Currently, Dems flipped 1 seat, the GOP flipped no seats, and the GA seat is headed for a runoff election on Dec 6.</a:t>
            </a:r>
            <a:endParaRPr lang="en-US"/>
          </a:p>
          <a:p>
            <a:pPr marL="0" indent="0">
              <a:buNone/>
            </a:pPr>
            <a:endParaRPr lang="en-US">
              <a:cs typeface="Calibri"/>
            </a:endParaRPr>
          </a:p>
          <a:p>
            <a:pPr marL="457200" lvl="1" indent="0">
              <a:buNone/>
            </a:pPr>
            <a:endParaRPr lang="en-US">
              <a:cs typeface="Calibri"/>
            </a:endParaRPr>
          </a:p>
        </p:txBody>
      </p:sp>
      <p:pic>
        <p:nvPicPr>
          <p:cNvPr id="4" name="Picture 1"/>
          <p:cNvPicPr>
            <a:picLocks noChangeAspect="1" noChangeArrowheads="1"/>
          </p:cNvPicPr>
          <p:nvPr/>
        </p:nvPicPr>
        <p:blipFill>
          <a:blip r:embed="rId3" cstate="print"/>
          <a:srcRect b="97727"/>
          <a:stretch>
            <a:fillRect/>
          </a:stretch>
        </p:blipFill>
        <p:spPr bwMode="auto">
          <a:xfrm>
            <a:off x="0" y="0"/>
            <a:ext cx="9144000" cy="304801"/>
          </a:xfrm>
          <a:prstGeom prst="rect">
            <a:avLst/>
          </a:prstGeom>
          <a:noFill/>
          <a:ln w="9525">
            <a:noFill/>
            <a:miter lim="800000"/>
            <a:headEnd/>
            <a:tailEnd/>
          </a:ln>
        </p:spPr>
      </p:pic>
      <p:sp>
        <p:nvSpPr>
          <p:cNvPr id="7" name="AutoShape 6" descr="Image result for maggie hass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Image result for maggie hass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descr="Logo&#10;&#10;Description automatically generated">
            <a:extLst>
              <a:ext uri="{FF2B5EF4-FFF2-40B4-BE49-F238E27FC236}">
                <a16:creationId xmlns:a16="http://schemas.microsoft.com/office/drawing/2014/main" id="{9DB2AAD2-FDAD-897E-9230-EA2B9F457A93}"/>
              </a:ext>
            </a:extLst>
          </p:cNvPr>
          <p:cNvPicPr>
            <a:picLocks noChangeAspect="1"/>
          </p:cNvPicPr>
          <p:nvPr/>
        </p:nvPicPr>
        <p:blipFill>
          <a:blip r:embed="rId4"/>
          <a:stretch>
            <a:fillRect/>
          </a:stretch>
        </p:blipFill>
        <p:spPr>
          <a:xfrm>
            <a:off x="5654097" y="5798617"/>
            <a:ext cx="922067" cy="894650"/>
          </a:xfrm>
          <a:prstGeom prst="rect">
            <a:avLst/>
          </a:prstGeom>
        </p:spPr>
      </p:pic>
      <p:pic>
        <p:nvPicPr>
          <p:cNvPr id="12" name="Picture 11" descr="afta_logo_color_horz.jpg">
            <a:extLst>
              <a:ext uri="{FF2B5EF4-FFF2-40B4-BE49-F238E27FC236}">
                <a16:creationId xmlns:a16="http://schemas.microsoft.com/office/drawing/2014/main" id="{64B05191-F702-357A-029C-7AB4F7D9B1A6}"/>
              </a:ext>
            </a:extLst>
          </p:cNvPr>
          <p:cNvPicPr>
            <a:picLocks noChangeAspect="1"/>
          </p:cNvPicPr>
          <p:nvPr/>
        </p:nvPicPr>
        <p:blipFill>
          <a:blip r:embed="rId5" cstate="print"/>
          <a:stretch>
            <a:fillRect/>
          </a:stretch>
        </p:blipFill>
        <p:spPr>
          <a:xfrm>
            <a:off x="235937" y="5834510"/>
            <a:ext cx="2466680" cy="788225"/>
          </a:xfrm>
          <a:prstGeom prst="rect">
            <a:avLst/>
          </a:prstGeom>
        </p:spPr>
      </p:pic>
      <p:sp>
        <p:nvSpPr>
          <p:cNvPr id="15" name="TextBox 14">
            <a:extLst>
              <a:ext uri="{FF2B5EF4-FFF2-40B4-BE49-F238E27FC236}">
                <a16:creationId xmlns:a16="http://schemas.microsoft.com/office/drawing/2014/main" id="{E513BC82-2076-DDAD-3838-E71D1103093F}"/>
              </a:ext>
            </a:extLst>
          </p:cNvPr>
          <p:cNvSpPr txBox="1"/>
          <p:nvPr/>
        </p:nvSpPr>
        <p:spPr>
          <a:xfrm>
            <a:off x="7152523" y="5891766"/>
            <a:ext cx="1811415" cy="730969"/>
          </a:xfrm>
          <a:prstGeom prst="rect">
            <a:avLst/>
          </a:prstGeom>
          <a:noFill/>
        </p:spPr>
        <p:txBody>
          <a:bodyPr wrap="square" lIns="91440" tIns="45720" rIns="91440" bIns="45720" rtlCol="0" anchor="t">
            <a:spAutoFit/>
          </a:bodyPr>
          <a:lstStyle/>
          <a:p>
            <a:r>
              <a:rPr lang="en-US" sz="1100" kern="900" err="1">
                <a:solidFill>
                  <a:srgbClr val="4F81BD"/>
                </a:solidFill>
                <a:latin typeface="Arial"/>
                <a:cs typeface="Arial"/>
              </a:rPr>
              <a:t>A</a:t>
            </a:r>
            <a:r>
              <a:rPr lang="en-US" sz="1050" kern="900" err="1">
                <a:solidFill>
                  <a:srgbClr val="4F81BD"/>
                </a:solidFill>
                <a:latin typeface="Arial"/>
                <a:cs typeface="Arial"/>
              </a:rPr>
              <a:t>mericans</a:t>
            </a:r>
            <a:r>
              <a:rPr lang="en-US" sz="1100" kern="900" err="1">
                <a:solidFill>
                  <a:srgbClr val="4F81BD"/>
                </a:solidFill>
                <a:latin typeface="Arial"/>
                <a:cs typeface="Arial"/>
              </a:rPr>
              <a:t>F</a:t>
            </a:r>
            <a:r>
              <a:rPr lang="en-US" sz="1050" kern="900" err="1">
                <a:solidFill>
                  <a:srgbClr val="4F81BD"/>
                </a:solidFill>
                <a:latin typeface="Arial"/>
                <a:cs typeface="Arial"/>
              </a:rPr>
              <a:t>or</a:t>
            </a:r>
            <a:r>
              <a:rPr lang="en-US" sz="1100" kern="900" err="1">
                <a:solidFill>
                  <a:srgbClr val="4F81BD"/>
                </a:solidFill>
                <a:latin typeface="Arial"/>
                <a:cs typeface="Arial"/>
              </a:rPr>
              <a:t>T</a:t>
            </a:r>
            <a:r>
              <a:rPr lang="en-US" sz="1050" kern="900" err="1">
                <a:solidFill>
                  <a:srgbClr val="4F81BD"/>
                </a:solidFill>
                <a:latin typeface="Arial"/>
                <a:cs typeface="Arial"/>
              </a:rPr>
              <a:t>he</a:t>
            </a:r>
            <a:r>
              <a:rPr lang="en-US" sz="1100" kern="900" err="1">
                <a:solidFill>
                  <a:srgbClr val="4F81BD"/>
                </a:solidFill>
                <a:latin typeface="Arial"/>
                <a:cs typeface="Arial"/>
              </a:rPr>
              <a:t>A</a:t>
            </a:r>
            <a:r>
              <a:rPr lang="en-US" sz="1050" kern="900" err="1">
                <a:solidFill>
                  <a:srgbClr val="4F81BD"/>
                </a:solidFill>
                <a:latin typeface="Arial"/>
                <a:cs typeface="Arial"/>
              </a:rPr>
              <a:t>rts.org</a:t>
            </a:r>
            <a:endParaRPr lang="en-US" sz="1050" kern="900">
              <a:solidFill>
                <a:srgbClr val="4F81BD"/>
              </a:solidFill>
              <a:latin typeface="Arial"/>
              <a:cs typeface="Arial"/>
            </a:endParaRPr>
          </a:p>
          <a:p>
            <a:r>
              <a:rPr lang="en-US" sz="1000" spc="70" err="1">
                <a:solidFill>
                  <a:srgbClr val="4F81BD"/>
                </a:solidFill>
                <a:latin typeface="Arial"/>
                <a:cs typeface="Arial"/>
              </a:rPr>
              <a:t>ArtsActionFund.org</a:t>
            </a:r>
            <a:endParaRPr lang="en-US" sz="1000" spc="70">
              <a:solidFill>
                <a:srgbClr val="4F81BD"/>
              </a:solidFill>
              <a:latin typeface="Arial"/>
              <a:cs typeface="Arial"/>
            </a:endParaRPr>
          </a:p>
          <a:p>
            <a:r>
              <a:rPr lang="en-US" sz="1000" b="1" cap="all" spc="70">
                <a:solidFill>
                  <a:srgbClr val="4F81BD"/>
                </a:solidFill>
                <a:latin typeface="Arial"/>
                <a:cs typeface="Arial"/>
              </a:rPr>
              <a:t>@</a:t>
            </a:r>
            <a:r>
              <a:rPr lang="en-US" sz="1050" b="1" spc="70">
                <a:solidFill>
                  <a:srgbClr val="4F81BD"/>
                </a:solidFill>
                <a:latin typeface="Arial"/>
                <a:cs typeface="Arial"/>
              </a:rPr>
              <a:t>Americans4A</a:t>
            </a:r>
            <a:r>
              <a:rPr lang="en-US" sz="1000" b="1" spc="70">
                <a:solidFill>
                  <a:srgbClr val="4F81BD"/>
                </a:solidFill>
                <a:latin typeface="Arial"/>
                <a:cs typeface="Arial"/>
              </a:rPr>
              <a:t>rts</a:t>
            </a:r>
            <a:endParaRPr lang="en-US">
              <a:solidFill>
                <a:srgbClr val="4F81BD"/>
              </a:solidFill>
              <a:latin typeface="Arial"/>
              <a:cs typeface="Arial"/>
            </a:endParaRPr>
          </a:p>
          <a:p>
            <a:r>
              <a:rPr lang="en-US" sz="1000" b="1" cap="all" spc="70">
                <a:solidFill>
                  <a:srgbClr val="4F81BD"/>
                </a:solidFill>
                <a:latin typeface="Arial"/>
                <a:cs typeface="Arial"/>
              </a:rPr>
              <a:t>@</a:t>
            </a:r>
            <a:r>
              <a:rPr lang="en-US" sz="1000" b="1" spc="70" err="1">
                <a:solidFill>
                  <a:srgbClr val="4F81BD"/>
                </a:solidFill>
                <a:latin typeface="Arial"/>
                <a:cs typeface="Arial"/>
              </a:rPr>
              <a:t>ArtsActionFund</a:t>
            </a:r>
            <a:endParaRPr lang="en-US" sz="1000" b="1" cap="all" spc="70">
              <a:solidFill>
                <a:srgbClr val="4F81BD"/>
              </a:solidFill>
              <a:latin typeface="Arial"/>
              <a:cs typeface="Arial"/>
            </a:endParaRPr>
          </a:p>
        </p:txBody>
      </p:sp>
      <p:pic>
        <p:nvPicPr>
          <p:cNvPr id="16" name="Picture 9" descr="C:\Users\vmurraybaatin\Pictures\Transparent Export Wizard-1.gif">
            <a:extLst>
              <a:ext uri="{FF2B5EF4-FFF2-40B4-BE49-F238E27FC236}">
                <a16:creationId xmlns:a16="http://schemas.microsoft.com/office/drawing/2014/main" id="{9B83D9FA-7FE4-53A5-CEF1-217B018C773D}"/>
              </a:ext>
            </a:extLst>
          </p:cNvPr>
          <p:cNvPicPr>
            <a:picLocks noChangeAspect="1" noChangeArrowheads="1"/>
          </p:cNvPicPr>
          <p:nvPr/>
        </p:nvPicPr>
        <p:blipFill>
          <a:blip r:embed="rId6" cstate="print"/>
          <a:srcRect/>
          <a:stretch>
            <a:fillRect/>
          </a:stretch>
        </p:blipFill>
        <p:spPr bwMode="auto">
          <a:xfrm>
            <a:off x="3231715" y="5708617"/>
            <a:ext cx="2019851" cy="1064328"/>
          </a:xfrm>
          <a:prstGeom prst="rect">
            <a:avLst/>
          </a:prstGeom>
          <a:noFill/>
        </p:spPr>
      </p:pic>
      <p:sp>
        <p:nvSpPr>
          <p:cNvPr id="5" name="Content Placeholder 2">
            <a:extLst>
              <a:ext uri="{FF2B5EF4-FFF2-40B4-BE49-F238E27FC236}">
                <a16:creationId xmlns:a16="http://schemas.microsoft.com/office/drawing/2014/main" id="{160EF7B1-66F7-0AD3-9D2C-68D4D842EB60}"/>
              </a:ext>
            </a:extLst>
          </p:cNvPr>
          <p:cNvSpPr txBox="1">
            <a:spLocks/>
          </p:cNvSpPr>
          <p:nvPr/>
        </p:nvSpPr>
        <p:spPr>
          <a:xfrm>
            <a:off x="385924" y="2470336"/>
            <a:ext cx="6766599" cy="4419600"/>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800"/>
          </a:p>
          <a:p>
            <a:endParaRPr lang="en-US" sz="2800"/>
          </a:p>
          <a:p>
            <a:r>
              <a:rPr lang="en-US" sz="2800"/>
              <a:t>Georgia Matters! </a:t>
            </a:r>
            <a:endParaRPr lang="en-US"/>
          </a:p>
          <a:p>
            <a:pPr lvl="1">
              <a:buFont typeface="Courier New" panose="02070309020205020404" pitchFamily="49" charset="0"/>
              <a:buChar char="o"/>
            </a:pPr>
            <a:r>
              <a:rPr lang="en-US"/>
              <a:t>Ability to confirm appointees</a:t>
            </a:r>
            <a:endParaRPr lang="en-US">
              <a:cs typeface="Calibri"/>
            </a:endParaRPr>
          </a:p>
          <a:p>
            <a:pPr lvl="1">
              <a:buFont typeface="Courier New" panose="02070309020205020404" pitchFamily="49" charset="0"/>
              <a:buChar char="o"/>
            </a:pPr>
            <a:r>
              <a:rPr lang="en-US">
                <a:cs typeface="Calibri"/>
              </a:rPr>
              <a:t>Quicker advancement of bills</a:t>
            </a:r>
          </a:p>
          <a:p>
            <a:pPr lvl="1">
              <a:buFont typeface="Courier New" panose="02070309020205020404" pitchFamily="49" charset="0"/>
              <a:buChar char="o"/>
            </a:pPr>
            <a:r>
              <a:rPr lang="en-US">
                <a:cs typeface="Calibri"/>
              </a:rPr>
              <a:t>Buffer Vote</a:t>
            </a:r>
          </a:p>
          <a:p>
            <a:pPr marL="457200" lvl="1" indent="0">
              <a:buFont typeface="Arial" pitchFamily="34" charset="0"/>
              <a:buNone/>
            </a:pPr>
            <a:endParaRPr lang="en-US"/>
          </a:p>
        </p:txBody>
      </p:sp>
    </p:spTree>
    <p:extLst>
      <p:ext uri="{BB962C8B-B14F-4D97-AF65-F5344CB8AC3E}">
        <p14:creationId xmlns:p14="http://schemas.microsoft.com/office/powerpoint/2010/main" val="3408698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695"/>
            <a:ext cx="8229600" cy="1143000"/>
          </a:xfrm>
        </p:spPr>
        <p:txBody>
          <a:bodyPr>
            <a:normAutofit/>
          </a:bodyPr>
          <a:lstStyle/>
          <a:p>
            <a:r>
              <a:rPr lang="en-US">
                <a:effectLst>
                  <a:outerShdw blurRad="38100" dist="38100" dir="2700000" algn="tl">
                    <a:srgbClr val="000000">
                      <a:alpha val="43137"/>
                    </a:srgbClr>
                  </a:outerShdw>
                </a:effectLst>
              </a:rPr>
              <a:t>Senate Cultural Caucus</a:t>
            </a:r>
          </a:p>
        </p:txBody>
      </p:sp>
      <p:pic>
        <p:nvPicPr>
          <p:cNvPr id="4" name="Picture 1"/>
          <p:cNvPicPr>
            <a:picLocks noChangeAspect="1" noChangeArrowheads="1"/>
          </p:cNvPicPr>
          <p:nvPr/>
        </p:nvPicPr>
        <p:blipFill>
          <a:blip r:embed="rId3" cstate="print"/>
          <a:srcRect b="97727"/>
          <a:stretch>
            <a:fillRect/>
          </a:stretch>
        </p:blipFill>
        <p:spPr bwMode="auto">
          <a:xfrm>
            <a:off x="0" y="0"/>
            <a:ext cx="9144000" cy="304801"/>
          </a:xfrm>
          <a:prstGeom prst="rect">
            <a:avLst/>
          </a:prstGeom>
          <a:noFill/>
          <a:ln w="9525">
            <a:noFill/>
            <a:miter lim="800000"/>
            <a:headEnd/>
            <a:tailEnd/>
          </a:ln>
        </p:spPr>
      </p:pic>
      <p:sp>
        <p:nvSpPr>
          <p:cNvPr id="3" name="Rectangle 2"/>
          <p:cNvSpPr/>
          <p:nvPr/>
        </p:nvSpPr>
        <p:spPr>
          <a:xfrm>
            <a:off x="556950" y="1550401"/>
            <a:ext cx="7994343" cy="1384995"/>
          </a:xfrm>
          <a:prstGeom prst="rect">
            <a:avLst/>
          </a:prstGeom>
        </p:spPr>
        <p:txBody>
          <a:bodyPr wrap="square" lIns="91440" tIns="45720" rIns="91440" bIns="45720" anchor="t">
            <a:spAutoFit/>
          </a:bodyPr>
          <a:lstStyle/>
          <a:p>
            <a:r>
              <a:rPr lang="en-US" sz="2800"/>
              <a:t>No losses and Sen. Susan Collins (R-ME) and Sen. Jack Reed (D-RI) will remain as Co-Chairs</a:t>
            </a:r>
          </a:p>
          <a:p>
            <a:endParaRPr lang="en-US" sz="2800" b="1"/>
          </a:p>
        </p:txBody>
      </p:sp>
      <p:pic>
        <p:nvPicPr>
          <p:cNvPr id="1026" name="Picture 2" descr="undefined">
            <a:extLst>
              <a:ext uri="{FF2B5EF4-FFF2-40B4-BE49-F238E27FC236}">
                <a16:creationId xmlns:a16="http://schemas.microsoft.com/office/drawing/2014/main" id="{4A5CD78C-D05D-4A1E-9668-244588100E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3884" y="2907968"/>
            <a:ext cx="2477184" cy="256689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16CE141B-A15B-EC65-BF69-67ACB8F2CBF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0621" y="2907968"/>
            <a:ext cx="2167873" cy="25668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10;&#10;Description automatically generated">
            <a:extLst>
              <a:ext uri="{FF2B5EF4-FFF2-40B4-BE49-F238E27FC236}">
                <a16:creationId xmlns:a16="http://schemas.microsoft.com/office/drawing/2014/main" id="{C5934B0D-9240-60EC-A94C-20FA80081050}"/>
              </a:ext>
            </a:extLst>
          </p:cNvPr>
          <p:cNvPicPr>
            <a:picLocks noChangeAspect="1"/>
          </p:cNvPicPr>
          <p:nvPr/>
        </p:nvPicPr>
        <p:blipFill>
          <a:blip r:embed="rId6"/>
          <a:stretch>
            <a:fillRect/>
          </a:stretch>
        </p:blipFill>
        <p:spPr>
          <a:xfrm>
            <a:off x="5654097" y="5798617"/>
            <a:ext cx="922067" cy="894650"/>
          </a:xfrm>
          <a:prstGeom prst="rect">
            <a:avLst/>
          </a:prstGeom>
        </p:spPr>
      </p:pic>
      <p:pic>
        <p:nvPicPr>
          <p:cNvPr id="11" name="Picture 10" descr="afta_logo_color_horz.jpg">
            <a:extLst>
              <a:ext uri="{FF2B5EF4-FFF2-40B4-BE49-F238E27FC236}">
                <a16:creationId xmlns:a16="http://schemas.microsoft.com/office/drawing/2014/main" id="{6313BB75-6DF6-AFA3-FA80-712453C8D32B}"/>
              </a:ext>
            </a:extLst>
          </p:cNvPr>
          <p:cNvPicPr>
            <a:picLocks noChangeAspect="1"/>
          </p:cNvPicPr>
          <p:nvPr/>
        </p:nvPicPr>
        <p:blipFill>
          <a:blip r:embed="rId7" cstate="print"/>
          <a:stretch>
            <a:fillRect/>
          </a:stretch>
        </p:blipFill>
        <p:spPr>
          <a:xfrm>
            <a:off x="235937" y="5834510"/>
            <a:ext cx="2466680" cy="788225"/>
          </a:xfrm>
          <a:prstGeom prst="rect">
            <a:avLst/>
          </a:prstGeom>
        </p:spPr>
      </p:pic>
      <p:sp>
        <p:nvSpPr>
          <p:cNvPr id="13" name="TextBox 12">
            <a:extLst>
              <a:ext uri="{FF2B5EF4-FFF2-40B4-BE49-F238E27FC236}">
                <a16:creationId xmlns:a16="http://schemas.microsoft.com/office/drawing/2014/main" id="{EE1EEB3A-CA8A-C343-00EE-BDAD98C83207}"/>
              </a:ext>
            </a:extLst>
          </p:cNvPr>
          <p:cNvSpPr txBox="1"/>
          <p:nvPr/>
        </p:nvSpPr>
        <p:spPr>
          <a:xfrm>
            <a:off x="7152523" y="5891766"/>
            <a:ext cx="1811415" cy="730969"/>
          </a:xfrm>
          <a:prstGeom prst="rect">
            <a:avLst/>
          </a:prstGeom>
          <a:noFill/>
        </p:spPr>
        <p:txBody>
          <a:bodyPr wrap="square" lIns="91440" tIns="45720" rIns="91440" bIns="45720" rtlCol="0" anchor="t">
            <a:spAutoFit/>
          </a:bodyPr>
          <a:lstStyle/>
          <a:p>
            <a:r>
              <a:rPr lang="en-US" sz="1100" kern="900" err="1">
                <a:solidFill>
                  <a:srgbClr val="4F81BD"/>
                </a:solidFill>
                <a:latin typeface="Arial"/>
                <a:cs typeface="Arial"/>
              </a:rPr>
              <a:t>A</a:t>
            </a:r>
            <a:r>
              <a:rPr lang="en-US" sz="1050" kern="900" err="1">
                <a:solidFill>
                  <a:srgbClr val="4F81BD"/>
                </a:solidFill>
                <a:latin typeface="Arial"/>
                <a:cs typeface="Arial"/>
              </a:rPr>
              <a:t>mericans</a:t>
            </a:r>
            <a:r>
              <a:rPr lang="en-US" sz="1100" kern="900" err="1">
                <a:solidFill>
                  <a:srgbClr val="4F81BD"/>
                </a:solidFill>
                <a:latin typeface="Arial"/>
                <a:cs typeface="Arial"/>
              </a:rPr>
              <a:t>F</a:t>
            </a:r>
            <a:r>
              <a:rPr lang="en-US" sz="1050" kern="900" err="1">
                <a:solidFill>
                  <a:srgbClr val="4F81BD"/>
                </a:solidFill>
                <a:latin typeface="Arial"/>
                <a:cs typeface="Arial"/>
              </a:rPr>
              <a:t>or</a:t>
            </a:r>
            <a:r>
              <a:rPr lang="en-US" sz="1100" kern="900" err="1">
                <a:solidFill>
                  <a:srgbClr val="4F81BD"/>
                </a:solidFill>
                <a:latin typeface="Arial"/>
                <a:cs typeface="Arial"/>
              </a:rPr>
              <a:t>T</a:t>
            </a:r>
            <a:r>
              <a:rPr lang="en-US" sz="1050" kern="900" err="1">
                <a:solidFill>
                  <a:srgbClr val="4F81BD"/>
                </a:solidFill>
                <a:latin typeface="Arial"/>
                <a:cs typeface="Arial"/>
              </a:rPr>
              <a:t>he</a:t>
            </a:r>
            <a:r>
              <a:rPr lang="en-US" sz="1100" kern="900" err="1">
                <a:solidFill>
                  <a:srgbClr val="4F81BD"/>
                </a:solidFill>
                <a:latin typeface="Arial"/>
                <a:cs typeface="Arial"/>
              </a:rPr>
              <a:t>A</a:t>
            </a:r>
            <a:r>
              <a:rPr lang="en-US" sz="1050" kern="900" err="1">
                <a:solidFill>
                  <a:srgbClr val="4F81BD"/>
                </a:solidFill>
                <a:latin typeface="Arial"/>
                <a:cs typeface="Arial"/>
              </a:rPr>
              <a:t>rts.org</a:t>
            </a:r>
            <a:endParaRPr lang="en-US" sz="1050" kern="900">
              <a:solidFill>
                <a:srgbClr val="4F81BD"/>
              </a:solidFill>
              <a:latin typeface="Arial"/>
              <a:cs typeface="Arial"/>
            </a:endParaRPr>
          </a:p>
          <a:p>
            <a:r>
              <a:rPr lang="en-US" sz="1000" spc="70" err="1">
                <a:solidFill>
                  <a:srgbClr val="4F81BD"/>
                </a:solidFill>
                <a:latin typeface="Arial"/>
                <a:cs typeface="Arial"/>
              </a:rPr>
              <a:t>ArtsActionFund.org</a:t>
            </a:r>
            <a:endParaRPr lang="en-US" sz="1000" spc="70">
              <a:solidFill>
                <a:srgbClr val="4F81BD"/>
              </a:solidFill>
              <a:latin typeface="Arial"/>
              <a:cs typeface="Arial"/>
            </a:endParaRPr>
          </a:p>
          <a:p>
            <a:r>
              <a:rPr lang="en-US" sz="1000" b="1" cap="all" spc="70">
                <a:solidFill>
                  <a:srgbClr val="4F81BD"/>
                </a:solidFill>
                <a:latin typeface="Arial"/>
                <a:cs typeface="Arial"/>
              </a:rPr>
              <a:t>@</a:t>
            </a:r>
            <a:r>
              <a:rPr lang="en-US" sz="1050" b="1" spc="70">
                <a:solidFill>
                  <a:srgbClr val="4F81BD"/>
                </a:solidFill>
                <a:latin typeface="Arial"/>
                <a:cs typeface="Arial"/>
              </a:rPr>
              <a:t>Americans4A</a:t>
            </a:r>
            <a:r>
              <a:rPr lang="en-US" sz="1000" b="1" spc="70">
                <a:solidFill>
                  <a:srgbClr val="4F81BD"/>
                </a:solidFill>
                <a:latin typeface="Arial"/>
                <a:cs typeface="Arial"/>
              </a:rPr>
              <a:t>rts</a:t>
            </a:r>
            <a:endParaRPr lang="en-US">
              <a:solidFill>
                <a:srgbClr val="4F81BD"/>
              </a:solidFill>
              <a:latin typeface="Arial"/>
              <a:cs typeface="Arial"/>
            </a:endParaRPr>
          </a:p>
          <a:p>
            <a:r>
              <a:rPr lang="en-US" sz="1000" b="1" cap="all" spc="70">
                <a:solidFill>
                  <a:srgbClr val="4F81BD"/>
                </a:solidFill>
                <a:latin typeface="Arial"/>
                <a:cs typeface="Arial"/>
              </a:rPr>
              <a:t>@</a:t>
            </a:r>
            <a:r>
              <a:rPr lang="en-US" sz="1000" b="1" spc="70" err="1">
                <a:solidFill>
                  <a:srgbClr val="4F81BD"/>
                </a:solidFill>
                <a:latin typeface="Arial"/>
                <a:cs typeface="Arial"/>
              </a:rPr>
              <a:t>ArtsActionFund</a:t>
            </a:r>
            <a:endParaRPr lang="en-US" sz="1000" b="1" cap="all" spc="70">
              <a:solidFill>
                <a:srgbClr val="4F81BD"/>
              </a:solidFill>
              <a:latin typeface="Arial"/>
              <a:cs typeface="Arial"/>
            </a:endParaRPr>
          </a:p>
        </p:txBody>
      </p:sp>
      <p:pic>
        <p:nvPicPr>
          <p:cNvPr id="14" name="Picture 9" descr="C:\Users\vmurraybaatin\Pictures\Transparent Export Wizard-1.gif">
            <a:extLst>
              <a:ext uri="{FF2B5EF4-FFF2-40B4-BE49-F238E27FC236}">
                <a16:creationId xmlns:a16="http://schemas.microsoft.com/office/drawing/2014/main" id="{7B1B6610-717A-D375-E43D-434B77CCF010}"/>
              </a:ext>
            </a:extLst>
          </p:cNvPr>
          <p:cNvPicPr>
            <a:picLocks noChangeAspect="1" noChangeArrowheads="1"/>
          </p:cNvPicPr>
          <p:nvPr/>
        </p:nvPicPr>
        <p:blipFill>
          <a:blip r:embed="rId8" cstate="print"/>
          <a:srcRect/>
          <a:stretch>
            <a:fillRect/>
          </a:stretch>
        </p:blipFill>
        <p:spPr bwMode="auto">
          <a:xfrm>
            <a:off x="3231715" y="5708617"/>
            <a:ext cx="2019851" cy="1064328"/>
          </a:xfrm>
          <a:prstGeom prst="rect">
            <a:avLst/>
          </a:prstGeom>
          <a:noFill/>
        </p:spPr>
      </p:pic>
    </p:spTree>
    <p:extLst>
      <p:ext uri="{BB962C8B-B14F-4D97-AF65-F5344CB8AC3E}">
        <p14:creationId xmlns:p14="http://schemas.microsoft.com/office/powerpoint/2010/main" val="1662942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2" y="352217"/>
            <a:ext cx="8229600" cy="1143000"/>
          </a:xfrm>
        </p:spPr>
        <p:txBody>
          <a:bodyPr>
            <a:normAutofit/>
          </a:bodyPr>
          <a:lstStyle/>
          <a:p>
            <a:r>
              <a:rPr lang="en-US">
                <a:effectLst>
                  <a:outerShdw blurRad="38100" dist="38100" dir="2700000" algn="tl">
                    <a:srgbClr val="000000">
                      <a:alpha val="43137"/>
                    </a:srgbClr>
                  </a:outerShdw>
                </a:effectLst>
              </a:rPr>
              <a:t>Senate Cultural Caucus</a:t>
            </a:r>
          </a:p>
        </p:txBody>
      </p:sp>
      <p:pic>
        <p:nvPicPr>
          <p:cNvPr id="4" name="Picture 1"/>
          <p:cNvPicPr>
            <a:picLocks noChangeAspect="1" noChangeArrowheads="1"/>
          </p:cNvPicPr>
          <p:nvPr/>
        </p:nvPicPr>
        <p:blipFill>
          <a:blip r:embed="rId3" cstate="print"/>
          <a:srcRect b="97727"/>
          <a:stretch>
            <a:fillRect/>
          </a:stretch>
        </p:blipFill>
        <p:spPr bwMode="auto">
          <a:xfrm>
            <a:off x="0" y="0"/>
            <a:ext cx="9144000" cy="304801"/>
          </a:xfrm>
          <a:prstGeom prst="rect">
            <a:avLst/>
          </a:prstGeom>
          <a:noFill/>
          <a:ln w="9525">
            <a:noFill/>
            <a:miter lim="800000"/>
            <a:headEnd/>
            <a:tailEnd/>
          </a:ln>
        </p:spPr>
      </p:pic>
      <p:sp>
        <p:nvSpPr>
          <p:cNvPr id="15" name="TextBox 14">
            <a:extLst>
              <a:ext uri="{FF2B5EF4-FFF2-40B4-BE49-F238E27FC236}">
                <a16:creationId xmlns:a16="http://schemas.microsoft.com/office/drawing/2014/main" id="{D0EAD861-919C-5AFB-3DF3-BA5ED036C2C4}"/>
              </a:ext>
            </a:extLst>
          </p:cNvPr>
          <p:cNvSpPr txBox="1"/>
          <p:nvPr/>
        </p:nvSpPr>
        <p:spPr>
          <a:xfrm>
            <a:off x="791822" y="2178591"/>
            <a:ext cx="2392733" cy="3046988"/>
          </a:xfrm>
          <a:prstGeom prst="rect">
            <a:avLst/>
          </a:prstGeom>
          <a:noFill/>
        </p:spPr>
        <p:txBody>
          <a:bodyPr wrap="square" rtlCol="0">
            <a:spAutoFit/>
          </a:bodyPr>
          <a:lstStyle/>
          <a:p>
            <a:pPr algn="l" rtl="0" fontAlgn="base"/>
            <a:r>
              <a:rPr lang="en-US" sz="1600" b="0" i="0">
                <a:solidFill>
                  <a:srgbClr val="000000"/>
                </a:solidFill>
                <a:effectLst/>
                <a:latin typeface="Myriad Pro"/>
              </a:rPr>
              <a:t>Lisa Murkowski AK  </a:t>
            </a:r>
            <a:endParaRPr lang="en-US" sz="1600" b="0" i="0">
              <a:solidFill>
                <a:srgbClr val="000000"/>
              </a:solidFill>
              <a:effectLst/>
              <a:latin typeface="Segoe UI" panose="020B0502040204020203" pitchFamily="34" charset="0"/>
            </a:endParaRPr>
          </a:p>
          <a:p>
            <a:pPr algn="l" rtl="0" fontAlgn="base"/>
            <a:r>
              <a:rPr lang="en-US" sz="1600" b="0" i="0">
                <a:solidFill>
                  <a:srgbClr val="000000"/>
                </a:solidFill>
                <a:effectLst/>
                <a:latin typeface="Myriad Pro"/>
              </a:rPr>
              <a:t>Dan Sullivan</a:t>
            </a:r>
            <a:r>
              <a:rPr lang="en-US" sz="1600" b="0" i="0">
                <a:solidFill>
                  <a:srgbClr val="000000"/>
                </a:solidFill>
                <a:effectLst/>
                <a:latin typeface="Calibri" panose="020F0502020204030204" pitchFamily="34" charset="0"/>
              </a:rPr>
              <a:t> </a:t>
            </a:r>
            <a:r>
              <a:rPr lang="en-US" sz="1600" b="0" i="0">
                <a:solidFill>
                  <a:srgbClr val="000000"/>
                </a:solidFill>
                <a:effectLst/>
                <a:latin typeface="Myriad Pro"/>
              </a:rPr>
              <a:t>AK </a:t>
            </a:r>
            <a:endParaRPr lang="en-US" sz="1600" b="0" i="0">
              <a:solidFill>
                <a:srgbClr val="000000"/>
              </a:solidFill>
              <a:effectLst/>
              <a:latin typeface="Segoe UI" panose="020B0502040204020203" pitchFamily="34" charset="0"/>
            </a:endParaRPr>
          </a:p>
          <a:p>
            <a:pPr algn="l" rtl="0" fontAlgn="base"/>
            <a:r>
              <a:rPr lang="en-US" sz="1600" b="0" i="0">
                <a:solidFill>
                  <a:srgbClr val="000000"/>
                </a:solidFill>
                <a:effectLst/>
                <a:latin typeface="Myriad Pro"/>
              </a:rPr>
              <a:t>Dianne Feinstein CA  </a:t>
            </a:r>
            <a:endParaRPr lang="en-US" sz="1600" b="0" i="0">
              <a:solidFill>
                <a:srgbClr val="000000"/>
              </a:solidFill>
              <a:effectLst/>
              <a:latin typeface="Segoe UI" panose="020B0502040204020203" pitchFamily="34" charset="0"/>
            </a:endParaRPr>
          </a:p>
          <a:p>
            <a:pPr algn="l" rtl="0" fontAlgn="base"/>
            <a:r>
              <a:rPr lang="en-US" sz="1600" b="0" i="0">
                <a:solidFill>
                  <a:srgbClr val="000000"/>
                </a:solidFill>
                <a:effectLst/>
                <a:latin typeface="Myriad Pro"/>
              </a:rPr>
              <a:t>Alex Padilla</a:t>
            </a:r>
            <a:r>
              <a:rPr lang="en-US" sz="1600" b="0" i="0">
                <a:solidFill>
                  <a:srgbClr val="000000"/>
                </a:solidFill>
                <a:effectLst/>
                <a:latin typeface="Calibri" panose="020F0502020204030204" pitchFamily="34" charset="0"/>
              </a:rPr>
              <a:t> </a:t>
            </a:r>
            <a:r>
              <a:rPr lang="en-US" sz="1600" b="0" i="0">
                <a:solidFill>
                  <a:srgbClr val="000000"/>
                </a:solidFill>
                <a:effectLst/>
                <a:latin typeface="Myriad Pro"/>
              </a:rPr>
              <a:t>CA </a:t>
            </a:r>
            <a:endParaRPr lang="en-US" sz="1600" b="0" i="0">
              <a:solidFill>
                <a:srgbClr val="000000"/>
              </a:solidFill>
              <a:effectLst/>
              <a:latin typeface="Segoe UI" panose="020B0502040204020203" pitchFamily="34" charset="0"/>
            </a:endParaRPr>
          </a:p>
          <a:p>
            <a:pPr algn="l" rtl="0" fontAlgn="base"/>
            <a:r>
              <a:rPr lang="en-US" sz="1600" b="0" i="0">
                <a:solidFill>
                  <a:srgbClr val="000000"/>
                </a:solidFill>
                <a:effectLst/>
                <a:latin typeface="Myriad Pro"/>
              </a:rPr>
              <a:t>Michael Bennet</a:t>
            </a:r>
            <a:r>
              <a:rPr lang="en-US" sz="1600" b="0" i="0">
                <a:solidFill>
                  <a:srgbClr val="000000"/>
                </a:solidFill>
                <a:effectLst/>
                <a:latin typeface="Calibri" panose="020F0502020204030204" pitchFamily="34" charset="0"/>
              </a:rPr>
              <a:t> </a:t>
            </a:r>
            <a:r>
              <a:rPr lang="en-US" sz="1600" b="0" i="0">
                <a:solidFill>
                  <a:srgbClr val="000000"/>
                </a:solidFill>
                <a:effectLst/>
                <a:latin typeface="Myriad Pro"/>
              </a:rPr>
              <a:t>CO </a:t>
            </a:r>
            <a:endParaRPr lang="en-US" sz="1600" b="0" i="0">
              <a:solidFill>
                <a:srgbClr val="000000"/>
              </a:solidFill>
              <a:effectLst/>
              <a:latin typeface="Segoe UI" panose="020B0502040204020203" pitchFamily="34" charset="0"/>
            </a:endParaRPr>
          </a:p>
          <a:p>
            <a:pPr algn="l" rtl="0" fontAlgn="base"/>
            <a:r>
              <a:rPr lang="en-US" sz="1600" b="0" i="0">
                <a:solidFill>
                  <a:srgbClr val="000000"/>
                </a:solidFill>
                <a:effectLst/>
                <a:latin typeface="Myriad Pro"/>
              </a:rPr>
              <a:t>Richard Blumenthal</a:t>
            </a:r>
            <a:r>
              <a:rPr lang="en-US" sz="1600" b="0" i="0">
                <a:solidFill>
                  <a:srgbClr val="000000"/>
                </a:solidFill>
                <a:effectLst/>
                <a:latin typeface="Calibri" panose="020F0502020204030204" pitchFamily="34" charset="0"/>
              </a:rPr>
              <a:t> </a:t>
            </a:r>
            <a:r>
              <a:rPr lang="en-US" sz="1600" b="0" i="0">
                <a:solidFill>
                  <a:srgbClr val="000000"/>
                </a:solidFill>
                <a:effectLst/>
                <a:latin typeface="Myriad Pro"/>
              </a:rPr>
              <a:t>CT </a:t>
            </a:r>
            <a:endParaRPr lang="en-US" sz="1600" b="0" i="0">
              <a:solidFill>
                <a:srgbClr val="000000"/>
              </a:solidFill>
              <a:effectLst/>
              <a:latin typeface="Segoe UI" panose="020B0502040204020203" pitchFamily="34" charset="0"/>
            </a:endParaRPr>
          </a:p>
          <a:p>
            <a:pPr algn="l" rtl="0" fontAlgn="base"/>
            <a:r>
              <a:rPr lang="en-US" sz="1600" b="0" i="0">
                <a:solidFill>
                  <a:srgbClr val="000000"/>
                </a:solidFill>
                <a:effectLst/>
                <a:latin typeface="Myriad Pro"/>
              </a:rPr>
              <a:t>Chris Murphy</a:t>
            </a:r>
            <a:r>
              <a:rPr lang="en-US" sz="1600" b="0" i="0">
                <a:solidFill>
                  <a:srgbClr val="000000"/>
                </a:solidFill>
                <a:effectLst/>
                <a:latin typeface="Calibri" panose="020F0502020204030204" pitchFamily="34" charset="0"/>
              </a:rPr>
              <a:t> </a:t>
            </a:r>
            <a:r>
              <a:rPr lang="en-US" sz="1600" b="0" i="0">
                <a:solidFill>
                  <a:srgbClr val="000000"/>
                </a:solidFill>
                <a:effectLst/>
                <a:latin typeface="Myriad Pro"/>
              </a:rPr>
              <a:t>CT </a:t>
            </a:r>
            <a:endParaRPr lang="en-US" sz="1600" b="0" i="0">
              <a:solidFill>
                <a:srgbClr val="000000"/>
              </a:solidFill>
              <a:effectLst/>
              <a:latin typeface="Segoe UI" panose="020B0502040204020203" pitchFamily="34" charset="0"/>
            </a:endParaRPr>
          </a:p>
          <a:p>
            <a:pPr algn="l" rtl="0" fontAlgn="base"/>
            <a:r>
              <a:rPr lang="en-US" sz="1600" b="0" i="0">
                <a:solidFill>
                  <a:srgbClr val="000000"/>
                </a:solidFill>
                <a:effectLst/>
                <a:latin typeface="Myriad Pro"/>
              </a:rPr>
              <a:t>Chris Coons</a:t>
            </a:r>
            <a:r>
              <a:rPr lang="en-US" sz="1600" b="0" i="0">
                <a:solidFill>
                  <a:srgbClr val="000000"/>
                </a:solidFill>
                <a:effectLst/>
                <a:latin typeface="Calibri" panose="020F0502020204030204" pitchFamily="34" charset="0"/>
              </a:rPr>
              <a:t> </a:t>
            </a:r>
            <a:r>
              <a:rPr lang="en-US" sz="1600" b="0" i="0">
                <a:solidFill>
                  <a:srgbClr val="000000"/>
                </a:solidFill>
                <a:effectLst/>
                <a:latin typeface="Myriad Pro"/>
              </a:rPr>
              <a:t>DE  </a:t>
            </a:r>
            <a:endParaRPr lang="en-US" sz="1600" b="0" i="0">
              <a:solidFill>
                <a:srgbClr val="000000"/>
              </a:solidFill>
              <a:effectLst/>
              <a:latin typeface="Segoe UI" panose="020B0502040204020203" pitchFamily="34" charset="0"/>
            </a:endParaRPr>
          </a:p>
          <a:p>
            <a:pPr algn="l" rtl="0" fontAlgn="base"/>
            <a:r>
              <a:rPr lang="en-US" sz="1600" b="0" i="0">
                <a:solidFill>
                  <a:srgbClr val="000000"/>
                </a:solidFill>
                <a:effectLst/>
                <a:latin typeface="Myriad Pro"/>
              </a:rPr>
              <a:t>Mazie Hirono</a:t>
            </a:r>
            <a:r>
              <a:rPr lang="en-US" sz="1600" b="0" i="0">
                <a:solidFill>
                  <a:srgbClr val="000000"/>
                </a:solidFill>
                <a:effectLst/>
                <a:latin typeface="Calibri" panose="020F0502020204030204" pitchFamily="34" charset="0"/>
              </a:rPr>
              <a:t> </a:t>
            </a:r>
            <a:r>
              <a:rPr lang="en-US" sz="1600" b="0" i="0">
                <a:solidFill>
                  <a:srgbClr val="000000"/>
                </a:solidFill>
                <a:effectLst/>
                <a:latin typeface="Myriad Pro"/>
              </a:rPr>
              <a:t>HI </a:t>
            </a:r>
            <a:endParaRPr lang="en-US" sz="1600" b="0" i="0">
              <a:solidFill>
                <a:srgbClr val="000000"/>
              </a:solidFill>
              <a:effectLst/>
              <a:latin typeface="Segoe UI" panose="020B0502040204020203" pitchFamily="34" charset="0"/>
            </a:endParaRPr>
          </a:p>
          <a:p>
            <a:pPr algn="l" rtl="0" fontAlgn="base"/>
            <a:r>
              <a:rPr lang="en-US" sz="1600" b="0" i="0">
                <a:solidFill>
                  <a:srgbClr val="000000"/>
                </a:solidFill>
                <a:effectLst/>
                <a:latin typeface="Myriad Pro"/>
              </a:rPr>
              <a:t>Brian Schatz</a:t>
            </a:r>
            <a:r>
              <a:rPr lang="en-US" sz="1600" b="0" i="0">
                <a:solidFill>
                  <a:srgbClr val="000000"/>
                </a:solidFill>
                <a:effectLst/>
                <a:latin typeface="Calibri" panose="020F0502020204030204" pitchFamily="34" charset="0"/>
              </a:rPr>
              <a:t> </a:t>
            </a:r>
            <a:r>
              <a:rPr lang="en-US" sz="1600" b="0" i="0">
                <a:solidFill>
                  <a:srgbClr val="000000"/>
                </a:solidFill>
                <a:effectLst/>
                <a:latin typeface="Myriad Pro"/>
              </a:rPr>
              <a:t>HI </a:t>
            </a:r>
            <a:endParaRPr lang="en-US" sz="1600" b="0" i="0">
              <a:solidFill>
                <a:srgbClr val="000000"/>
              </a:solidFill>
              <a:effectLst/>
              <a:latin typeface="Segoe UI" panose="020B0502040204020203" pitchFamily="34" charset="0"/>
            </a:endParaRPr>
          </a:p>
          <a:p>
            <a:pPr algn="l" rtl="0" fontAlgn="base"/>
            <a:r>
              <a:rPr lang="en-US" sz="1600" b="0" i="0">
                <a:solidFill>
                  <a:srgbClr val="000000"/>
                </a:solidFill>
                <a:effectLst/>
                <a:latin typeface="Myriad Pro"/>
              </a:rPr>
              <a:t>Richard Durbin IL  </a:t>
            </a:r>
            <a:endParaRPr lang="en-US" sz="1600" b="0" i="0">
              <a:solidFill>
                <a:srgbClr val="000000"/>
              </a:solidFill>
              <a:effectLst/>
              <a:latin typeface="Segoe UI" panose="020B0502040204020203" pitchFamily="34" charset="0"/>
            </a:endParaRPr>
          </a:p>
          <a:p>
            <a:pPr algn="l" rtl="0" fontAlgn="base"/>
            <a:r>
              <a:rPr lang="en-US" sz="1600" b="0" i="0">
                <a:solidFill>
                  <a:srgbClr val="000000"/>
                </a:solidFill>
                <a:effectLst/>
                <a:latin typeface="Myriad Pro"/>
              </a:rPr>
              <a:t>Ed Markey</a:t>
            </a:r>
            <a:r>
              <a:rPr lang="en-US" sz="1600" b="0" i="0">
                <a:solidFill>
                  <a:srgbClr val="000000"/>
                </a:solidFill>
                <a:effectLst/>
                <a:latin typeface="Calibri" panose="020F0502020204030204" pitchFamily="34" charset="0"/>
              </a:rPr>
              <a:t> </a:t>
            </a:r>
            <a:r>
              <a:rPr lang="en-US" sz="1600" b="0" i="0">
                <a:solidFill>
                  <a:srgbClr val="000000"/>
                </a:solidFill>
                <a:effectLst/>
                <a:latin typeface="Myriad Pro"/>
              </a:rPr>
              <a:t>MA </a:t>
            </a:r>
            <a:endParaRPr lang="en-US" sz="1600" b="0" i="0">
              <a:solidFill>
                <a:srgbClr val="000000"/>
              </a:solidFill>
              <a:effectLst/>
              <a:latin typeface="Segoe UI" panose="020B0502040204020203" pitchFamily="34" charset="0"/>
            </a:endParaRPr>
          </a:p>
        </p:txBody>
      </p:sp>
      <p:sp>
        <p:nvSpPr>
          <p:cNvPr id="16" name="TextBox 15">
            <a:extLst>
              <a:ext uri="{FF2B5EF4-FFF2-40B4-BE49-F238E27FC236}">
                <a16:creationId xmlns:a16="http://schemas.microsoft.com/office/drawing/2014/main" id="{BA285049-CFE0-61DA-6253-01B4C7B1C5BC}"/>
              </a:ext>
            </a:extLst>
          </p:cNvPr>
          <p:cNvSpPr txBox="1"/>
          <p:nvPr/>
        </p:nvSpPr>
        <p:spPr>
          <a:xfrm>
            <a:off x="3259926" y="2178591"/>
            <a:ext cx="2248044" cy="3046988"/>
          </a:xfrm>
          <a:prstGeom prst="rect">
            <a:avLst/>
          </a:prstGeom>
          <a:noFill/>
        </p:spPr>
        <p:txBody>
          <a:bodyPr wrap="square" rtlCol="0">
            <a:spAutoFit/>
          </a:bodyPr>
          <a:lstStyle/>
          <a:p>
            <a:pPr fontAlgn="base"/>
            <a:r>
              <a:rPr lang="en-US" sz="1600" b="0" i="0">
                <a:solidFill>
                  <a:srgbClr val="000000"/>
                </a:solidFill>
                <a:effectLst/>
                <a:latin typeface="Myriad Pro"/>
              </a:rPr>
              <a:t>Chris Van </a:t>
            </a:r>
            <a:r>
              <a:rPr lang="en-US" sz="1600" b="0" i="0" err="1">
                <a:solidFill>
                  <a:srgbClr val="000000"/>
                </a:solidFill>
                <a:effectLst/>
                <a:latin typeface="Myriad Pro"/>
              </a:rPr>
              <a:t>Hollen</a:t>
            </a:r>
            <a:r>
              <a:rPr lang="en-US" sz="1600" b="0" i="0">
                <a:solidFill>
                  <a:srgbClr val="000000"/>
                </a:solidFill>
                <a:effectLst/>
                <a:latin typeface="Calibri" panose="020F0502020204030204" pitchFamily="34" charset="0"/>
              </a:rPr>
              <a:t> </a:t>
            </a:r>
            <a:r>
              <a:rPr lang="en-US" sz="1600" b="0" i="0">
                <a:solidFill>
                  <a:srgbClr val="000000"/>
                </a:solidFill>
                <a:effectLst/>
                <a:latin typeface="Myriad Pro"/>
              </a:rPr>
              <a:t>MD </a:t>
            </a:r>
            <a:endParaRPr lang="en-US" sz="1600" b="0" i="0">
              <a:solidFill>
                <a:srgbClr val="000000"/>
              </a:solidFill>
              <a:effectLst/>
              <a:latin typeface="Segoe UI" panose="020B0502040204020203" pitchFamily="34" charset="0"/>
            </a:endParaRPr>
          </a:p>
          <a:p>
            <a:pPr algn="l" rtl="0" fontAlgn="base"/>
            <a:r>
              <a:rPr lang="en-US" sz="1600" b="0" i="0">
                <a:solidFill>
                  <a:srgbClr val="000000"/>
                </a:solidFill>
                <a:effectLst/>
                <a:latin typeface="Myriad Pro"/>
              </a:rPr>
              <a:t>Susan Collins ME  </a:t>
            </a:r>
            <a:endParaRPr lang="en-US" sz="1600" b="0" i="0">
              <a:solidFill>
                <a:srgbClr val="000000"/>
              </a:solidFill>
              <a:effectLst/>
              <a:latin typeface="Segoe UI" panose="020B0502040204020203" pitchFamily="34" charset="0"/>
            </a:endParaRPr>
          </a:p>
          <a:p>
            <a:pPr algn="l" rtl="0" fontAlgn="base"/>
            <a:r>
              <a:rPr lang="en-US" sz="1600" b="0" i="0">
                <a:solidFill>
                  <a:srgbClr val="000000"/>
                </a:solidFill>
                <a:effectLst/>
                <a:latin typeface="Myriad Pro"/>
              </a:rPr>
              <a:t>Angus King, Jr.</a:t>
            </a:r>
            <a:r>
              <a:rPr lang="en-US" sz="1600" b="0" i="0">
                <a:solidFill>
                  <a:srgbClr val="000000"/>
                </a:solidFill>
                <a:effectLst/>
                <a:latin typeface="Calibri" panose="020F0502020204030204" pitchFamily="34" charset="0"/>
              </a:rPr>
              <a:t> </a:t>
            </a:r>
            <a:r>
              <a:rPr lang="en-US" sz="1600" b="0" i="0">
                <a:solidFill>
                  <a:srgbClr val="000000"/>
                </a:solidFill>
                <a:effectLst/>
                <a:latin typeface="Myriad Pro"/>
              </a:rPr>
              <a:t>ME </a:t>
            </a:r>
            <a:endParaRPr lang="en-US" sz="1600" b="0" i="0">
              <a:solidFill>
                <a:srgbClr val="000000"/>
              </a:solidFill>
              <a:effectLst/>
              <a:latin typeface="Segoe UI" panose="020B0502040204020203" pitchFamily="34" charset="0"/>
            </a:endParaRPr>
          </a:p>
          <a:p>
            <a:pPr algn="l" rtl="0" fontAlgn="base"/>
            <a:r>
              <a:rPr lang="en-US" sz="1600" b="0" i="0">
                <a:solidFill>
                  <a:srgbClr val="000000"/>
                </a:solidFill>
                <a:effectLst/>
                <a:latin typeface="Myriad Pro"/>
              </a:rPr>
              <a:t>Debbie Stabenow MI  </a:t>
            </a:r>
            <a:endParaRPr lang="en-US" sz="1600" b="0" i="0">
              <a:solidFill>
                <a:srgbClr val="000000"/>
              </a:solidFill>
              <a:effectLst/>
              <a:latin typeface="Segoe UI" panose="020B0502040204020203" pitchFamily="34" charset="0"/>
            </a:endParaRPr>
          </a:p>
          <a:p>
            <a:pPr algn="l" rtl="0" fontAlgn="base"/>
            <a:r>
              <a:rPr lang="en-US" sz="1600" b="0" i="0">
                <a:solidFill>
                  <a:srgbClr val="000000"/>
                </a:solidFill>
                <a:effectLst/>
                <a:latin typeface="Myriad Pro"/>
              </a:rPr>
              <a:t>Gary Peters</a:t>
            </a:r>
            <a:r>
              <a:rPr lang="en-US" sz="1600" b="0" i="0">
                <a:solidFill>
                  <a:srgbClr val="000000"/>
                </a:solidFill>
                <a:effectLst/>
                <a:latin typeface="Calibri" panose="020F0502020204030204" pitchFamily="34" charset="0"/>
              </a:rPr>
              <a:t> </a:t>
            </a:r>
            <a:r>
              <a:rPr lang="en-US" sz="1600" b="0" i="0">
                <a:solidFill>
                  <a:srgbClr val="000000"/>
                </a:solidFill>
                <a:effectLst/>
                <a:latin typeface="Myriad Pro"/>
              </a:rPr>
              <a:t>MI </a:t>
            </a:r>
            <a:endParaRPr lang="en-US" sz="1600" b="0" i="0">
              <a:solidFill>
                <a:srgbClr val="000000"/>
              </a:solidFill>
              <a:effectLst/>
              <a:latin typeface="Segoe UI" panose="020B0502040204020203" pitchFamily="34" charset="0"/>
            </a:endParaRPr>
          </a:p>
          <a:p>
            <a:pPr algn="l" rtl="0" fontAlgn="base"/>
            <a:r>
              <a:rPr lang="en-US" sz="1600" b="0" i="0">
                <a:solidFill>
                  <a:srgbClr val="000000"/>
                </a:solidFill>
                <a:effectLst/>
                <a:latin typeface="Myriad Pro"/>
              </a:rPr>
              <a:t>Amy Klobuchar</a:t>
            </a:r>
            <a:r>
              <a:rPr lang="en-US" sz="1600" b="0" i="0">
                <a:solidFill>
                  <a:srgbClr val="000000"/>
                </a:solidFill>
                <a:effectLst/>
                <a:latin typeface="Calibri" panose="020F0502020204030204" pitchFamily="34" charset="0"/>
              </a:rPr>
              <a:t> </a:t>
            </a:r>
            <a:r>
              <a:rPr lang="en-US" sz="1600" b="0" i="0">
                <a:solidFill>
                  <a:srgbClr val="000000"/>
                </a:solidFill>
                <a:effectLst/>
                <a:latin typeface="Myriad Pro"/>
              </a:rPr>
              <a:t>MN </a:t>
            </a:r>
            <a:endParaRPr lang="en-US" sz="1600" b="0" i="0">
              <a:solidFill>
                <a:srgbClr val="000000"/>
              </a:solidFill>
              <a:effectLst/>
              <a:latin typeface="Segoe UI" panose="020B0502040204020203" pitchFamily="34" charset="0"/>
            </a:endParaRPr>
          </a:p>
          <a:p>
            <a:pPr algn="l" rtl="0" fontAlgn="base"/>
            <a:r>
              <a:rPr lang="en-US" sz="1600" b="0" i="0">
                <a:solidFill>
                  <a:srgbClr val="000000"/>
                </a:solidFill>
                <a:effectLst/>
                <a:latin typeface="Myriad Pro"/>
              </a:rPr>
              <a:t>Roger Wicker</a:t>
            </a:r>
            <a:r>
              <a:rPr lang="en-US" sz="1600" b="0" i="0">
                <a:solidFill>
                  <a:srgbClr val="000000"/>
                </a:solidFill>
                <a:effectLst/>
                <a:latin typeface="Calibri" panose="020F0502020204030204" pitchFamily="34" charset="0"/>
              </a:rPr>
              <a:t> </a:t>
            </a:r>
            <a:r>
              <a:rPr lang="en-US" sz="1600" b="0" i="0">
                <a:solidFill>
                  <a:srgbClr val="000000"/>
                </a:solidFill>
                <a:effectLst/>
                <a:latin typeface="Myriad Pro"/>
              </a:rPr>
              <a:t>MS </a:t>
            </a:r>
            <a:endParaRPr lang="en-US" sz="1600" b="0" i="0">
              <a:solidFill>
                <a:srgbClr val="000000"/>
              </a:solidFill>
              <a:effectLst/>
              <a:latin typeface="Segoe UI" panose="020B0502040204020203" pitchFamily="34" charset="0"/>
            </a:endParaRPr>
          </a:p>
          <a:p>
            <a:pPr algn="l" rtl="0" fontAlgn="base"/>
            <a:r>
              <a:rPr lang="en-US" sz="1600" b="0" i="0">
                <a:solidFill>
                  <a:srgbClr val="000000"/>
                </a:solidFill>
                <a:effectLst/>
                <a:latin typeface="Myriad Pro"/>
              </a:rPr>
              <a:t>Jon Tester</a:t>
            </a:r>
            <a:r>
              <a:rPr lang="en-US" sz="1600" b="0" i="0">
                <a:solidFill>
                  <a:srgbClr val="000000"/>
                </a:solidFill>
                <a:effectLst/>
                <a:latin typeface="Calibri" panose="020F0502020204030204" pitchFamily="34" charset="0"/>
              </a:rPr>
              <a:t> </a:t>
            </a:r>
            <a:r>
              <a:rPr lang="en-US" sz="1600" b="0" i="0">
                <a:solidFill>
                  <a:srgbClr val="000000"/>
                </a:solidFill>
                <a:effectLst/>
                <a:latin typeface="Myriad Pro"/>
              </a:rPr>
              <a:t>MT </a:t>
            </a:r>
            <a:endParaRPr lang="en-US" sz="1600" b="0" i="0">
              <a:solidFill>
                <a:srgbClr val="000000"/>
              </a:solidFill>
              <a:effectLst/>
              <a:latin typeface="Segoe UI" panose="020B0502040204020203" pitchFamily="34" charset="0"/>
            </a:endParaRPr>
          </a:p>
          <a:p>
            <a:pPr algn="l" rtl="0" fontAlgn="base"/>
            <a:r>
              <a:rPr lang="en-US" sz="1600" b="0" i="0">
                <a:solidFill>
                  <a:srgbClr val="000000"/>
                </a:solidFill>
                <a:effectLst/>
                <a:latin typeface="Myriad Pro"/>
              </a:rPr>
              <a:t>John </a:t>
            </a:r>
            <a:r>
              <a:rPr lang="en-US" sz="1600" b="0" i="0" err="1">
                <a:solidFill>
                  <a:srgbClr val="000000"/>
                </a:solidFill>
                <a:effectLst/>
                <a:latin typeface="Myriad Pro"/>
              </a:rPr>
              <a:t>Hoeven</a:t>
            </a:r>
            <a:r>
              <a:rPr lang="en-US" sz="1600" b="0" i="0">
                <a:solidFill>
                  <a:srgbClr val="000000"/>
                </a:solidFill>
                <a:effectLst/>
                <a:latin typeface="Calibri" panose="020F0502020204030204" pitchFamily="34" charset="0"/>
              </a:rPr>
              <a:t> </a:t>
            </a:r>
            <a:r>
              <a:rPr lang="en-US" sz="1600" b="0" i="0">
                <a:solidFill>
                  <a:srgbClr val="000000"/>
                </a:solidFill>
                <a:effectLst/>
                <a:latin typeface="Myriad Pro"/>
              </a:rPr>
              <a:t>ND </a:t>
            </a:r>
            <a:endParaRPr lang="en-US" sz="1600" b="0" i="0">
              <a:solidFill>
                <a:srgbClr val="000000"/>
              </a:solidFill>
              <a:effectLst/>
              <a:latin typeface="Segoe UI" panose="020B0502040204020203" pitchFamily="34" charset="0"/>
            </a:endParaRPr>
          </a:p>
          <a:p>
            <a:pPr algn="l" rtl="0" fontAlgn="base"/>
            <a:r>
              <a:rPr lang="en-US" sz="1600" b="0" i="0">
                <a:solidFill>
                  <a:srgbClr val="000000"/>
                </a:solidFill>
                <a:effectLst/>
                <a:latin typeface="Myriad Pro"/>
              </a:rPr>
              <a:t>Maggie Hassan</a:t>
            </a:r>
            <a:r>
              <a:rPr lang="en-US" sz="1600" b="0" i="0">
                <a:solidFill>
                  <a:srgbClr val="000000"/>
                </a:solidFill>
                <a:effectLst/>
                <a:latin typeface="Calibri" panose="020F0502020204030204" pitchFamily="34" charset="0"/>
              </a:rPr>
              <a:t> </a:t>
            </a:r>
            <a:r>
              <a:rPr lang="en-US" sz="1600" b="0" i="0">
                <a:solidFill>
                  <a:srgbClr val="000000"/>
                </a:solidFill>
                <a:effectLst/>
                <a:latin typeface="Myriad Pro"/>
              </a:rPr>
              <a:t>NH </a:t>
            </a:r>
            <a:endParaRPr lang="en-US" sz="1600" b="0" i="0">
              <a:solidFill>
                <a:srgbClr val="000000"/>
              </a:solidFill>
              <a:effectLst/>
              <a:latin typeface="Segoe UI" panose="020B0502040204020203" pitchFamily="34" charset="0"/>
            </a:endParaRPr>
          </a:p>
          <a:p>
            <a:pPr algn="l" rtl="0" fontAlgn="base"/>
            <a:r>
              <a:rPr lang="en-US" sz="1600" b="0" i="0">
                <a:solidFill>
                  <a:srgbClr val="000000"/>
                </a:solidFill>
                <a:effectLst/>
                <a:latin typeface="Myriad Pro"/>
              </a:rPr>
              <a:t>Jeanne </a:t>
            </a:r>
            <a:r>
              <a:rPr lang="en-US" sz="1600" b="0" i="0" err="1">
                <a:solidFill>
                  <a:srgbClr val="000000"/>
                </a:solidFill>
                <a:effectLst/>
                <a:latin typeface="Myriad Pro"/>
              </a:rPr>
              <a:t>Shaheen</a:t>
            </a:r>
            <a:r>
              <a:rPr lang="en-US" sz="1600" b="0" i="0">
                <a:solidFill>
                  <a:srgbClr val="000000"/>
                </a:solidFill>
                <a:effectLst/>
                <a:latin typeface="Calibri" panose="020F0502020204030204" pitchFamily="34" charset="0"/>
              </a:rPr>
              <a:t> </a:t>
            </a:r>
            <a:r>
              <a:rPr lang="en-US" sz="1600" b="0" i="0">
                <a:solidFill>
                  <a:srgbClr val="000000"/>
                </a:solidFill>
                <a:effectLst/>
                <a:latin typeface="Myriad Pro"/>
              </a:rPr>
              <a:t>NH </a:t>
            </a:r>
            <a:endParaRPr lang="en-US" sz="1600" b="0" i="0">
              <a:solidFill>
                <a:srgbClr val="000000"/>
              </a:solidFill>
              <a:effectLst/>
              <a:latin typeface="Segoe UI" panose="020B0502040204020203" pitchFamily="34" charset="0"/>
            </a:endParaRPr>
          </a:p>
          <a:p>
            <a:pPr algn="l" rtl="0" fontAlgn="base"/>
            <a:r>
              <a:rPr lang="en-US" sz="1600" b="0" i="0">
                <a:solidFill>
                  <a:srgbClr val="000000"/>
                </a:solidFill>
                <a:effectLst/>
                <a:latin typeface="Myriad Pro"/>
              </a:rPr>
              <a:t>Robert Menendez</a:t>
            </a:r>
            <a:r>
              <a:rPr lang="en-US" sz="1600" b="0" i="0">
                <a:solidFill>
                  <a:srgbClr val="000000"/>
                </a:solidFill>
                <a:effectLst/>
                <a:latin typeface="Calibri" panose="020F0502020204030204" pitchFamily="34" charset="0"/>
              </a:rPr>
              <a:t> </a:t>
            </a:r>
            <a:r>
              <a:rPr lang="en-US" sz="1600" b="0" i="0">
                <a:solidFill>
                  <a:srgbClr val="000000"/>
                </a:solidFill>
                <a:effectLst/>
                <a:latin typeface="Myriad Pro"/>
              </a:rPr>
              <a:t>NJ  </a:t>
            </a:r>
            <a:endParaRPr lang="en-US" sz="1600" b="0" i="0">
              <a:solidFill>
                <a:srgbClr val="000000"/>
              </a:solidFill>
              <a:effectLst/>
              <a:latin typeface="Segoe UI" panose="020B0502040204020203" pitchFamily="34" charset="0"/>
            </a:endParaRPr>
          </a:p>
        </p:txBody>
      </p:sp>
      <p:sp>
        <p:nvSpPr>
          <p:cNvPr id="17" name="TextBox 16">
            <a:extLst>
              <a:ext uri="{FF2B5EF4-FFF2-40B4-BE49-F238E27FC236}">
                <a16:creationId xmlns:a16="http://schemas.microsoft.com/office/drawing/2014/main" id="{DACA8917-BACA-5A2C-0018-2776EA28A76A}"/>
              </a:ext>
            </a:extLst>
          </p:cNvPr>
          <p:cNvSpPr txBox="1"/>
          <p:nvPr/>
        </p:nvSpPr>
        <p:spPr>
          <a:xfrm>
            <a:off x="5965912" y="2178591"/>
            <a:ext cx="2547891" cy="3046988"/>
          </a:xfrm>
          <a:prstGeom prst="rect">
            <a:avLst/>
          </a:prstGeom>
          <a:noFill/>
        </p:spPr>
        <p:txBody>
          <a:bodyPr wrap="square" rtlCol="0">
            <a:spAutoFit/>
          </a:bodyPr>
          <a:lstStyle/>
          <a:p>
            <a:pPr fontAlgn="base"/>
            <a:r>
              <a:rPr lang="en-US" sz="1600" b="0" i="0">
                <a:solidFill>
                  <a:srgbClr val="000000"/>
                </a:solidFill>
                <a:effectLst/>
                <a:latin typeface="Myriad Pro"/>
              </a:rPr>
              <a:t>Cory Booker</a:t>
            </a:r>
            <a:r>
              <a:rPr lang="en-US" sz="1600" b="0" i="0">
                <a:solidFill>
                  <a:srgbClr val="000000"/>
                </a:solidFill>
                <a:effectLst/>
                <a:latin typeface="Calibri" panose="020F0502020204030204" pitchFamily="34" charset="0"/>
              </a:rPr>
              <a:t> </a:t>
            </a:r>
            <a:r>
              <a:rPr lang="en-US" sz="1600" b="0" i="0">
                <a:solidFill>
                  <a:srgbClr val="000000"/>
                </a:solidFill>
                <a:effectLst/>
                <a:latin typeface="Myriad Pro"/>
              </a:rPr>
              <a:t>NJ </a:t>
            </a:r>
            <a:endParaRPr lang="en-US" sz="1600" b="0" i="0">
              <a:solidFill>
                <a:srgbClr val="000000"/>
              </a:solidFill>
              <a:effectLst/>
              <a:latin typeface="Segoe UI" panose="020B0502040204020203" pitchFamily="34" charset="0"/>
            </a:endParaRPr>
          </a:p>
          <a:p>
            <a:pPr fontAlgn="base"/>
            <a:r>
              <a:rPr lang="en-US" sz="1600" b="0" i="0">
                <a:solidFill>
                  <a:srgbClr val="000000"/>
                </a:solidFill>
                <a:effectLst/>
                <a:latin typeface="Myriad Pro"/>
              </a:rPr>
              <a:t>Martin Heinrich</a:t>
            </a:r>
            <a:r>
              <a:rPr lang="en-US" sz="1600" b="0" i="0">
                <a:solidFill>
                  <a:srgbClr val="000000"/>
                </a:solidFill>
                <a:effectLst/>
                <a:latin typeface="Calibri" panose="020F0502020204030204" pitchFamily="34" charset="0"/>
              </a:rPr>
              <a:t> </a:t>
            </a:r>
            <a:r>
              <a:rPr lang="en-US" sz="1600" b="0" i="0">
                <a:solidFill>
                  <a:srgbClr val="000000"/>
                </a:solidFill>
                <a:effectLst/>
                <a:latin typeface="Myriad Pro"/>
              </a:rPr>
              <a:t>NM </a:t>
            </a:r>
            <a:endParaRPr lang="en-US" sz="1600" b="0" i="0">
              <a:solidFill>
                <a:srgbClr val="000000"/>
              </a:solidFill>
              <a:effectLst/>
              <a:latin typeface="Segoe UI" panose="020B0502040204020203" pitchFamily="34" charset="0"/>
            </a:endParaRPr>
          </a:p>
          <a:p>
            <a:pPr algn="l" rtl="0" fontAlgn="base"/>
            <a:r>
              <a:rPr lang="en-US" sz="1600" b="0" i="0">
                <a:solidFill>
                  <a:srgbClr val="000000"/>
                </a:solidFill>
                <a:effectLst/>
                <a:latin typeface="Myriad Pro"/>
              </a:rPr>
              <a:t>Charles Schumer</a:t>
            </a:r>
            <a:r>
              <a:rPr lang="en-US" sz="1600" b="0" i="0">
                <a:solidFill>
                  <a:srgbClr val="000000"/>
                </a:solidFill>
                <a:effectLst/>
                <a:latin typeface="Calibri" panose="020F0502020204030204" pitchFamily="34" charset="0"/>
              </a:rPr>
              <a:t> </a:t>
            </a:r>
            <a:r>
              <a:rPr lang="en-US" sz="1600" b="0" i="0">
                <a:solidFill>
                  <a:srgbClr val="000000"/>
                </a:solidFill>
                <a:effectLst/>
                <a:latin typeface="Myriad Pro"/>
              </a:rPr>
              <a:t>NY </a:t>
            </a:r>
            <a:endParaRPr lang="en-US" sz="1600" b="0" i="0">
              <a:solidFill>
                <a:srgbClr val="000000"/>
              </a:solidFill>
              <a:effectLst/>
              <a:latin typeface="Segoe UI" panose="020B0502040204020203" pitchFamily="34" charset="0"/>
            </a:endParaRPr>
          </a:p>
          <a:p>
            <a:pPr algn="l" rtl="0" fontAlgn="base"/>
            <a:r>
              <a:rPr lang="en-US" sz="1600" b="0" i="0">
                <a:solidFill>
                  <a:srgbClr val="000000"/>
                </a:solidFill>
                <a:effectLst/>
                <a:latin typeface="Myriad Pro"/>
              </a:rPr>
              <a:t>Kristen Gillibrand</a:t>
            </a:r>
            <a:r>
              <a:rPr lang="en-US" sz="1600" b="0" i="0">
                <a:solidFill>
                  <a:srgbClr val="000000"/>
                </a:solidFill>
                <a:effectLst/>
                <a:latin typeface="Calibri" panose="020F0502020204030204" pitchFamily="34" charset="0"/>
              </a:rPr>
              <a:t> </a:t>
            </a:r>
            <a:r>
              <a:rPr lang="en-US" sz="1600" b="0" i="0">
                <a:solidFill>
                  <a:srgbClr val="000000"/>
                </a:solidFill>
                <a:effectLst/>
                <a:latin typeface="Myriad Pro"/>
              </a:rPr>
              <a:t>NY </a:t>
            </a:r>
            <a:endParaRPr lang="en-US" sz="1600" b="0" i="0">
              <a:solidFill>
                <a:srgbClr val="000000"/>
              </a:solidFill>
              <a:effectLst/>
              <a:latin typeface="Segoe UI" panose="020B0502040204020203" pitchFamily="34" charset="0"/>
            </a:endParaRPr>
          </a:p>
          <a:p>
            <a:pPr algn="l" rtl="0" fontAlgn="base"/>
            <a:r>
              <a:rPr lang="en-US" sz="1600" b="0" i="0">
                <a:solidFill>
                  <a:srgbClr val="000000"/>
                </a:solidFill>
                <a:effectLst/>
                <a:latin typeface="Myriad Pro"/>
              </a:rPr>
              <a:t>Sherrod Brown OH </a:t>
            </a:r>
            <a:endParaRPr lang="en-US" sz="1600" b="0" i="0">
              <a:solidFill>
                <a:srgbClr val="000000"/>
              </a:solidFill>
              <a:effectLst/>
              <a:latin typeface="Segoe UI" panose="020B0502040204020203" pitchFamily="34" charset="0"/>
            </a:endParaRPr>
          </a:p>
          <a:p>
            <a:pPr algn="l" rtl="0" fontAlgn="base"/>
            <a:r>
              <a:rPr lang="en-US" sz="1600" b="0" i="0">
                <a:solidFill>
                  <a:srgbClr val="000000"/>
                </a:solidFill>
                <a:effectLst/>
                <a:latin typeface="Myriad Pro"/>
              </a:rPr>
              <a:t>Jeff Merkley</a:t>
            </a:r>
            <a:r>
              <a:rPr lang="en-US" sz="1600" b="0" i="0">
                <a:solidFill>
                  <a:srgbClr val="000000"/>
                </a:solidFill>
                <a:effectLst/>
                <a:latin typeface="Calibri" panose="020F0502020204030204" pitchFamily="34" charset="0"/>
              </a:rPr>
              <a:t> </a:t>
            </a:r>
            <a:r>
              <a:rPr lang="en-US" sz="1600" b="0" i="0">
                <a:solidFill>
                  <a:srgbClr val="000000"/>
                </a:solidFill>
                <a:effectLst/>
                <a:latin typeface="Myriad Pro"/>
              </a:rPr>
              <a:t>OR </a:t>
            </a:r>
            <a:endParaRPr lang="en-US" sz="1600" b="0" i="0">
              <a:solidFill>
                <a:srgbClr val="000000"/>
              </a:solidFill>
              <a:effectLst/>
              <a:latin typeface="Segoe UI" panose="020B0502040204020203" pitchFamily="34" charset="0"/>
            </a:endParaRPr>
          </a:p>
          <a:p>
            <a:pPr algn="l" rtl="0" fontAlgn="base"/>
            <a:r>
              <a:rPr lang="en-US" sz="1600" b="0" i="0">
                <a:solidFill>
                  <a:srgbClr val="000000"/>
                </a:solidFill>
                <a:effectLst/>
                <a:latin typeface="Myriad Pro"/>
              </a:rPr>
              <a:t>Jack Reed</a:t>
            </a:r>
            <a:r>
              <a:rPr lang="en-US" sz="1600" b="0" i="0">
                <a:solidFill>
                  <a:srgbClr val="000000"/>
                </a:solidFill>
                <a:effectLst/>
                <a:latin typeface="Calibri" panose="020F0502020204030204" pitchFamily="34" charset="0"/>
              </a:rPr>
              <a:t> </a:t>
            </a:r>
            <a:r>
              <a:rPr lang="en-US" sz="1600" b="0" i="0">
                <a:solidFill>
                  <a:srgbClr val="000000"/>
                </a:solidFill>
                <a:effectLst/>
                <a:latin typeface="Myriad Pro"/>
              </a:rPr>
              <a:t>RI  </a:t>
            </a:r>
            <a:endParaRPr lang="en-US" sz="1600" b="0" i="0">
              <a:solidFill>
                <a:srgbClr val="000000"/>
              </a:solidFill>
              <a:effectLst/>
              <a:latin typeface="Segoe UI" panose="020B0502040204020203" pitchFamily="34" charset="0"/>
            </a:endParaRPr>
          </a:p>
          <a:p>
            <a:pPr algn="l" rtl="0" fontAlgn="base"/>
            <a:r>
              <a:rPr lang="en-US" sz="1600" b="0" i="0">
                <a:solidFill>
                  <a:srgbClr val="000000"/>
                </a:solidFill>
                <a:effectLst/>
                <a:latin typeface="Myriad Pro"/>
              </a:rPr>
              <a:t>Sheldon Whitehouse</a:t>
            </a:r>
            <a:r>
              <a:rPr lang="en-US" sz="1600" b="0" i="0">
                <a:solidFill>
                  <a:srgbClr val="000000"/>
                </a:solidFill>
                <a:effectLst/>
                <a:latin typeface="Calibri" panose="020F0502020204030204" pitchFamily="34" charset="0"/>
              </a:rPr>
              <a:t> </a:t>
            </a:r>
            <a:r>
              <a:rPr lang="en-US" sz="1600" b="0" i="0">
                <a:solidFill>
                  <a:srgbClr val="000000"/>
                </a:solidFill>
                <a:effectLst/>
                <a:latin typeface="Myriad Pro"/>
              </a:rPr>
              <a:t>RI </a:t>
            </a:r>
            <a:endParaRPr lang="en-US" sz="1600" b="0" i="0">
              <a:solidFill>
                <a:srgbClr val="000000"/>
              </a:solidFill>
              <a:effectLst/>
              <a:latin typeface="Segoe UI" panose="020B0502040204020203" pitchFamily="34" charset="0"/>
            </a:endParaRPr>
          </a:p>
          <a:p>
            <a:pPr algn="l" rtl="0" fontAlgn="base"/>
            <a:r>
              <a:rPr lang="en-US" sz="1600" b="0" i="0">
                <a:solidFill>
                  <a:srgbClr val="000000"/>
                </a:solidFill>
                <a:effectLst/>
                <a:latin typeface="Myriad Pro"/>
              </a:rPr>
              <a:t>Maria Cantwell</a:t>
            </a:r>
            <a:r>
              <a:rPr lang="en-US" sz="1600" b="0" i="0">
                <a:solidFill>
                  <a:srgbClr val="000000"/>
                </a:solidFill>
                <a:effectLst/>
                <a:latin typeface="Calibri" panose="020F0502020204030204" pitchFamily="34" charset="0"/>
              </a:rPr>
              <a:t> </a:t>
            </a:r>
            <a:r>
              <a:rPr lang="en-US" sz="1600" b="0" i="0">
                <a:solidFill>
                  <a:srgbClr val="000000"/>
                </a:solidFill>
                <a:effectLst/>
                <a:latin typeface="Myriad Pro"/>
              </a:rPr>
              <a:t>WA </a:t>
            </a:r>
            <a:endParaRPr lang="en-US" sz="1600" b="0" i="0">
              <a:solidFill>
                <a:srgbClr val="000000"/>
              </a:solidFill>
              <a:effectLst/>
              <a:latin typeface="Segoe UI" panose="020B0502040204020203" pitchFamily="34" charset="0"/>
            </a:endParaRPr>
          </a:p>
          <a:p>
            <a:pPr algn="l" rtl="0" fontAlgn="base"/>
            <a:r>
              <a:rPr lang="en-US" sz="1600" b="0" i="0">
                <a:solidFill>
                  <a:srgbClr val="000000"/>
                </a:solidFill>
                <a:effectLst/>
                <a:latin typeface="Myriad Pro"/>
              </a:rPr>
              <a:t>Patty Murray WA  </a:t>
            </a:r>
            <a:endParaRPr lang="en-US" sz="1600" b="0" i="0">
              <a:solidFill>
                <a:srgbClr val="000000"/>
              </a:solidFill>
              <a:effectLst/>
              <a:latin typeface="Segoe UI" panose="020B0502040204020203" pitchFamily="34" charset="0"/>
            </a:endParaRPr>
          </a:p>
          <a:p>
            <a:pPr algn="l" rtl="0" fontAlgn="base"/>
            <a:r>
              <a:rPr lang="en-US" sz="1600" b="0" i="0">
                <a:solidFill>
                  <a:srgbClr val="000000"/>
                </a:solidFill>
                <a:effectLst/>
                <a:latin typeface="Myriad Pro"/>
              </a:rPr>
              <a:t>Joe Manchin</a:t>
            </a:r>
            <a:r>
              <a:rPr lang="en-US" sz="1600" b="0" i="0">
                <a:solidFill>
                  <a:srgbClr val="000000"/>
                </a:solidFill>
                <a:effectLst/>
                <a:latin typeface="Calibri" panose="020F0502020204030204" pitchFamily="34" charset="0"/>
              </a:rPr>
              <a:t> </a:t>
            </a:r>
            <a:r>
              <a:rPr lang="en-US" sz="1600" b="0" i="0">
                <a:solidFill>
                  <a:srgbClr val="000000"/>
                </a:solidFill>
                <a:effectLst/>
                <a:latin typeface="Myriad Pro"/>
              </a:rPr>
              <a:t>WV </a:t>
            </a:r>
            <a:endParaRPr lang="en-US" sz="1600" b="0" i="0">
              <a:solidFill>
                <a:srgbClr val="000000"/>
              </a:solidFill>
              <a:effectLst/>
              <a:latin typeface="Segoe UI" panose="020B0502040204020203" pitchFamily="34" charset="0"/>
            </a:endParaRPr>
          </a:p>
          <a:p>
            <a:pPr algn="l" rtl="0" fontAlgn="base"/>
            <a:r>
              <a:rPr lang="en-US" sz="1600" b="0" i="0">
                <a:solidFill>
                  <a:srgbClr val="000000"/>
                </a:solidFill>
                <a:effectLst/>
                <a:latin typeface="Myriad Pro"/>
              </a:rPr>
              <a:t>Shelley Moore Capito</a:t>
            </a:r>
            <a:r>
              <a:rPr lang="en-US" sz="1600" b="0" i="0">
                <a:solidFill>
                  <a:srgbClr val="000000"/>
                </a:solidFill>
                <a:effectLst/>
                <a:latin typeface="Calibri" panose="020F0502020204030204" pitchFamily="34" charset="0"/>
              </a:rPr>
              <a:t> </a:t>
            </a:r>
            <a:r>
              <a:rPr lang="en-US" sz="1600" b="0" i="0">
                <a:solidFill>
                  <a:srgbClr val="000000"/>
                </a:solidFill>
                <a:effectLst/>
                <a:latin typeface="Myriad Pro"/>
              </a:rPr>
              <a:t>WV</a:t>
            </a:r>
            <a:endParaRPr lang="en-US" sz="1600"/>
          </a:p>
        </p:txBody>
      </p:sp>
      <p:sp>
        <p:nvSpPr>
          <p:cNvPr id="18" name="TextBox 17">
            <a:extLst>
              <a:ext uri="{FF2B5EF4-FFF2-40B4-BE49-F238E27FC236}">
                <a16:creationId xmlns:a16="http://schemas.microsoft.com/office/drawing/2014/main" id="{833C1C0D-8FF7-F75E-64A0-9F368637093A}"/>
              </a:ext>
            </a:extLst>
          </p:cNvPr>
          <p:cNvSpPr txBox="1"/>
          <p:nvPr/>
        </p:nvSpPr>
        <p:spPr>
          <a:xfrm>
            <a:off x="2374777" y="1614000"/>
            <a:ext cx="3764132" cy="369332"/>
          </a:xfrm>
          <a:prstGeom prst="rect">
            <a:avLst/>
          </a:prstGeom>
          <a:noFill/>
        </p:spPr>
        <p:txBody>
          <a:bodyPr wrap="square" rtlCol="0">
            <a:spAutoFit/>
          </a:bodyPr>
          <a:lstStyle/>
          <a:p>
            <a:pPr algn="ctr"/>
            <a:r>
              <a:rPr lang="en-US" b="1"/>
              <a:t>36 Members as of 11/21/22</a:t>
            </a:r>
          </a:p>
        </p:txBody>
      </p:sp>
      <p:pic>
        <p:nvPicPr>
          <p:cNvPr id="3" name="Picture 2" descr="Logo&#10;&#10;Description automatically generated">
            <a:extLst>
              <a:ext uri="{FF2B5EF4-FFF2-40B4-BE49-F238E27FC236}">
                <a16:creationId xmlns:a16="http://schemas.microsoft.com/office/drawing/2014/main" id="{1FA816E7-1AB9-D0E8-C268-1CB822104D1F}"/>
              </a:ext>
            </a:extLst>
          </p:cNvPr>
          <p:cNvPicPr>
            <a:picLocks noChangeAspect="1"/>
          </p:cNvPicPr>
          <p:nvPr/>
        </p:nvPicPr>
        <p:blipFill>
          <a:blip r:embed="rId4"/>
          <a:stretch>
            <a:fillRect/>
          </a:stretch>
        </p:blipFill>
        <p:spPr>
          <a:xfrm>
            <a:off x="5654097" y="5798617"/>
            <a:ext cx="922067" cy="894650"/>
          </a:xfrm>
          <a:prstGeom prst="rect">
            <a:avLst/>
          </a:prstGeom>
        </p:spPr>
      </p:pic>
      <p:pic>
        <p:nvPicPr>
          <p:cNvPr id="8" name="Picture 7" descr="afta_logo_color_horz.jpg">
            <a:extLst>
              <a:ext uri="{FF2B5EF4-FFF2-40B4-BE49-F238E27FC236}">
                <a16:creationId xmlns:a16="http://schemas.microsoft.com/office/drawing/2014/main" id="{A6F0BB39-7630-FB87-823F-EC22B2967FD8}"/>
              </a:ext>
            </a:extLst>
          </p:cNvPr>
          <p:cNvPicPr>
            <a:picLocks noChangeAspect="1"/>
          </p:cNvPicPr>
          <p:nvPr/>
        </p:nvPicPr>
        <p:blipFill>
          <a:blip r:embed="rId5" cstate="print"/>
          <a:stretch>
            <a:fillRect/>
          </a:stretch>
        </p:blipFill>
        <p:spPr>
          <a:xfrm>
            <a:off x="235937" y="5834510"/>
            <a:ext cx="2466680" cy="788225"/>
          </a:xfrm>
          <a:prstGeom prst="rect">
            <a:avLst/>
          </a:prstGeom>
        </p:spPr>
      </p:pic>
      <p:sp>
        <p:nvSpPr>
          <p:cNvPr id="11" name="TextBox 10">
            <a:extLst>
              <a:ext uri="{FF2B5EF4-FFF2-40B4-BE49-F238E27FC236}">
                <a16:creationId xmlns:a16="http://schemas.microsoft.com/office/drawing/2014/main" id="{0FA40CA0-4A4B-4E5D-F7E4-6AAC05BBB91E}"/>
              </a:ext>
            </a:extLst>
          </p:cNvPr>
          <p:cNvSpPr txBox="1"/>
          <p:nvPr/>
        </p:nvSpPr>
        <p:spPr>
          <a:xfrm>
            <a:off x="7152523" y="5891766"/>
            <a:ext cx="1811415" cy="730969"/>
          </a:xfrm>
          <a:prstGeom prst="rect">
            <a:avLst/>
          </a:prstGeom>
          <a:noFill/>
        </p:spPr>
        <p:txBody>
          <a:bodyPr wrap="square" lIns="91440" tIns="45720" rIns="91440" bIns="45720" rtlCol="0" anchor="t">
            <a:spAutoFit/>
          </a:bodyPr>
          <a:lstStyle/>
          <a:p>
            <a:r>
              <a:rPr lang="en-US" sz="1100" kern="900" err="1">
                <a:solidFill>
                  <a:srgbClr val="4F81BD"/>
                </a:solidFill>
                <a:latin typeface="Arial"/>
                <a:cs typeface="Arial"/>
              </a:rPr>
              <a:t>A</a:t>
            </a:r>
            <a:r>
              <a:rPr lang="en-US" sz="1050" kern="900" err="1">
                <a:solidFill>
                  <a:srgbClr val="4F81BD"/>
                </a:solidFill>
                <a:latin typeface="Arial"/>
                <a:cs typeface="Arial"/>
              </a:rPr>
              <a:t>mericans</a:t>
            </a:r>
            <a:r>
              <a:rPr lang="en-US" sz="1100" kern="900" err="1">
                <a:solidFill>
                  <a:srgbClr val="4F81BD"/>
                </a:solidFill>
                <a:latin typeface="Arial"/>
                <a:cs typeface="Arial"/>
              </a:rPr>
              <a:t>F</a:t>
            </a:r>
            <a:r>
              <a:rPr lang="en-US" sz="1050" kern="900" err="1">
                <a:solidFill>
                  <a:srgbClr val="4F81BD"/>
                </a:solidFill>
                <a:latin typeface="Arial"/>
                <a:cs typeface="Arial"/>
              </a:rPr>
              <a:t>or</a:t>
            </a:r>
            <a:r>
              <a:rPr lang="en-US" sz="1100" kern="900" err="1">
                <a:solidFill>
                  <a:srgbClr val="4F81BD"/>
                </a:solidFill>
                <a:latin typeface="Arial"/>
                <a:cs typeface="Arial"/>
              </a:rPr>
              <a:t>T</a:t>
            </a:r>
            <a:r>
              <a:rPr lang="en-US" sz="1050" kern="900" err="1">
                <a:solidFill>
                  <a:srgbClr val="4F81BD"/>
                </a:solidFill>
                <a:latin typeface="Arial"/>
                <a:cs typeface="Arial"/>
              </a:rPr>
              <a:t>he</a:t>
            </a:r>
            <a:r>
              <a:rPr lang="en-US" sz="1100" kern="900" err="1">
                <a:solidFill>
                  <a:srgbClr val="4F81BD"/>
                </a:solidFill>
                <a:latin typeface="Arial"/>
                <a:cs typeface="Arial"/>
              </a:rPr>
              <a:t>A</a:t>
            </a:r>
            <a:r>
              <a:rPr lang="en-US" sz="1050" kern="900" err="1">
                <a:solidFill>
                  <a:srgbClr val="4F81BD"/>
                </a:solidFill>
                <a:latin typeface="Arial"/>
                <a:cs typeface="Arial"/>
              </a:rPr>
              <a:t>rts.org</a:t>
            </a:r>
            <a:endParaRPr lang="en-US" sz="1050" kern="900">
              <a:solidFill>
                <a:srgbClr val="4F81BD"/>
              </a:solidFill>
              <a:latin typeface="Arial"/>
              <a:cs typeface="Arial"/>
            </a:endParaRPr>
          </a:p>
          <a:p>
            <a:r>
              <a:rPr lang="en-US" sz="1000" spc="70" err="1">
                <a:solidFill>
                  <a:srgbClr val="4F81BD"/>
                </a:solidFill>
                <a:latin typeface="Arial"/>
                <a:cs typeface="Arial"/>
              </a:rPr>
              <a:t>ArtsActionFund.org</a:t>
            </a:r>
            <a:endParaRPr lang="en-US" sz="1000" spc="70">
              <a:solidFill>
                <a:srgbClr val="4F81BD"/>
              </a:solidFill>
              <a:latin typeface="Arial"/>
              <a:cs typeface="Arial"/>
            </a:endParaRPr>
          </a:p>
          <a:p>
            <a:r>
              <a:rPr lang="en-US" sz="1000" b="1" cap="all" spc="70">
                <a:solidFill>
                  <a:srgbClr val="4F81BD"/>
                </a:solidFill>
                <a:latin typeface="Arial"/>
                <a:cs typeface="Arial"/>
              </a:rPr>
              <a:t>@</a:t>
            </a:r>
            <a:r>
              <a:rPr lang="en-US" sz="1050" b="1" spc="70">
                <a:solidFill>
                  <a:srgbClr val="4F81BD"/>
                </a:solidFill>
                <a:latin typeface="Arial"/>
                <a:cs typeface="Arial"/>
              </a:rPr>
              <a:t>Americans4A</a:t>
            </a:r>
            <a:r>
              <a:rPr lang="en-US" sz="1000" b="1" spc="70">
                <a:solidFill>
                  <a:srgbClr val="4F81BD"/>
                </a:solidFill>
                <a:latin typeface="Arial"/>
                <a:cs typeface="Arial"/>
              </a:rPr>
              <a:t>rts</a:t>
            </a:r>
            <a:endParaRPr lang="en-US">
              <a:solidFill>
                <a:srgbClr val="4F81BD"/>
              </a:solidFill>
              <a:latin typeface="Arial"/>
              <a:cs typeface="Arial"/>
            </a:endParaRPr>
          </a:p>
          <a:p>
            <a:r>
              <a:rPr lang="en-US" sz="1000" b="1" cap="all" spc="70">
                <a:solidFill>
                  <a:srgbClr val="4F81BD"/>
                </a:solidFill>
                <a:latin typeface="Arial"/>
                <a:cs typeface="Arial"/>
              </a:rPr>
              <a:t>@</a:t>
            </a:r>
            <a:r>
              <a:rPr lang="en-US" sz="1000" b="1" spc="70" err="1">
                <a:solidFill>
                  <a:srgbClr val="4F81BD"/>
                </a:solidFill>
                <a:latin typeface="Arial"/>
                <a:cs typeface="Arial"/>
              </a:rPr>
              <a:t>ArtsActionFund</a:t>
            </a:r>
            <a:endParaRPr lang="en-US" sz="1000" b="1" cap="all" spc="70">
              <a:solidFill>
                <a:srgbClr val="4F81BD"/>
              </a:solidFill>
              <a:latin typeface="Arial"/>
              <a:cs typeface="Arial"/>
            </a:endParaRPr>
          </a:p>
        </p:txBody>
      </p:sp>
      <p:pic>
        <p:nvPicPr>
          <p:cNvPr id="12" name="Picture 9" descr="C:\Users\vmurraybaatin\Pictures\Transparent Export Wizard-1.gif">
            <a:extLst>
              <a:ext uri="{FF2B5EF4-FFF2-40B4-BE49-F238E27FC236}">
                <a16:creationId xmlns:a16="http://schemas.microsoft.com/office/drawing/2014/main" id="{79FAB8F5-B157-AF56-134C-432D463DC383}"/>
              </a:ext>
            </a:extLst>
          </p:cNvPr>
          <p:cNvPicPr>
            <a:picLocks noChangeAspect="1" noChangeArrowheads="1"/>
          </p:cNvPicPr>
          <p:nvPr/>
        </p:nvPicPr>
        <p:blipFill>
          <a:blip r:embed="rId6" cstate="print"/>
          <a:srcRect/>
          <a:stretch>
            <a:fillRect/>
          </a:stretch>
        </p:blipFill>
        <p:spPr bwMode="auto">
          <a:xfrm>
            <a:off x="3231715" y="5708617"/>
            <a:ext cx="2019851" cy="1064328"/>
          </a:xfrm>
          <a:prstGeom prst="rect">
            <a:avLst/>
          </a:prstGeom>
          <a:noFill/>
        </p:spPr>
      </p:pic>
    </p:spTree>
    <p:extLst>
      <p:ext uri="{BB962C8B-B14F-4D97-AF65-F5344CB8AC3E}">
        <p14:creationId xmlns:p14="http://schemas.microsoft.com/office/powerpoint/2010/main" val="2440270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5501"/>
            <a:ext cx="8229600" cy="1143000"/>
          </a:xfrm>
        </p:spPr>
        <p:txBody>
          <a:bodyPr/>
          <a:lstStyle/>
          <a:p>
            <a:r>
              <a:rPr lang="en-US">
                <a:effectLst>
                  <a:outerShdw blurRad="38100" dist="38100" dir="2700000" algn="tl">
                    <a:srgbClr val="000000">
                      <a:alpha val="43137"/>
                    </a:srgbClr>
                  </a:outerShdw>
                </a:effectLst>
              </a:rPr>
              <a:t>Committee Leadership Changes</a:t>
            </a:r>
            <a:endParaRPr lang="en-US"/>
          </a:p>
        </p:txBody>
      </p:sp>
      <p:pic>
        <p:nvPicPr>
          <p:cNvPr id="4" name="Picture 1"/>
          <p:cNvPicPr>
            <a:picLocks noChangeAspect="1" noChangeArrowheads="1"/>
          </p:cNvPicPr>
          <p:nvPr/>
        </p:nvPicPr>
        <p:blipFill>
          <a:blip r:embed="rId3" cstate="print"/>
          <a:srcRect b="97727"/>
          <a:stretch>
            <a:fillRect/>
          </a:stretch>
        </p:blipFill>
        <p:spPr bwMode="auto">
          <a:xfrm>
            <a:off x="0" y="0"/>
            <a:ext cx="9144000" cy="304801"/>
          </a:xfrm>
          <a:prstGeom prst="rect">
            <a:avLst/>
          </a:prstGeom>
          <a:noFill/>
          <a:ln w="9525">
            <a:noFill/>
            <a:miter lim="800000"/>
            <a:headEnd/>
            <a:tailEnd/>
          </a:ln>
        </p:spPr>
      </p:pic>
      <p:sp>
        <p:nvSpPr>
          <p:cNvPr id="3" name="TextBox 2">
            <a:extLst>
              <a:ext uri="{FF2B5EF4-FFF2-40B4-BE49-F238E27FC236}">
                <a16:creationId xmlns:a16="http://schemas.microsoft.com/office/drawing/2014/main" id="{C084B8B9-0283-4F82-8168-62426E1DC3C3}"/>
              </a:ext>
            </a:extLst>
          </p:cNvPr>
          <p:cNvSpPr txBox="1"/>
          <p:nvPr/>
        </p:nvSpPr>
        <p:spPr>
          <a:xfrm>
            <a:off x="457200" y="1828562"/>
            <a:ext cx="8229600" cy="3200876"/>
          </a:xfrm>
          <a:prstGeom prst="rect">
            <a:avLst/>
          </a:prstGeom>
          <a:noFill/>
        </p:spPr>
        <p:txBody>
          <a:bodyPr wrap="square" lIns="91440" tIns="45720" rIns="91440" bIns="45720" rtlCol="0" anchor="t">
            <a:spAutoFit/>
          </a:bodyPr>
          <a:lstStyle/>
          <a:p>
            <a:r>
              <a:rPr lang="en-US" sz="2400" b="1">
                <a:cs typeface="Calibri"/>
              </a:rPr>
              <a:t>Senate Appropriations Committee</a:t>
            </a:r>
          </a:p>
          <a:p>
            <a:pPr marL="342900" indent="-342900">
              <a:buFont typeface="Arial"/>
              <a:buChar char="•"/>
            </a:pPr>
            <a:r>
              <a:rPr lang="en-US" sz="2400">
                <a:cs typeface="Calibri"/>
              </a:rPr>
              <a:t>Patty Murray (D-WA) new Chairwoman and Ranking Member Susan Collins (R-ME)</a:t>
            </a:r>
            <a:endParaRPr lang="en-US" sz="2400" b="1">
              <a:cs typeface="Calibri"/>
            </a:endParaRPr>
          </a:p>
          <a:p>
            <a:endParaRPr lang="en-US" sz="2400">
              <a:ea typeface="+mn-lt"/>
              <a:cs typeface="+mn-lt"/>
            </a:endParaRPr>
          </a:p>
          <a:p>
            <a:r>
              <a:rPr lang="en-US" sz="2400" b="1">
                <a:ea typeface="+mn-lt"/>
                <a:cs typeface="+mn-lt"/>
              </a:rPr>
              <a:t>Senate HELP Committee</a:t>
            </a:r>
            <a:endParaRPr lang="en-US" sz="2400"/>
          </a:p>
          <a:p>
            <a:pPr marL="342900" indent="-342900">
              <a:buFont typeface="Arial"/>
              <a:buChar char="•"/>
            </a:pPr>
            <a:r>
              <a:rPr lang="en-US" sz="2400">
                <a:ea typeface="+mn-lt"/>
                <a:cs typeface="+mn-lt"/>
              </a:rPr>
              <a:t>Bernie Sanders (I-VT) new Chairman and Rand Paul (R-KY)?</a:t>
            </a:r>
          </a:p>
          <a:p>
            <a:endParaRPr lang="en-US" sz="2000" b="1">
              <a:cs typeface="Calibri"/>
            </a:endParaRPr>
          </a:p>
          <a:p>
            <a:pPr marL="285750" indent="-285750">
              <a:buFont typeface="Arial" panose="020B0604020202020204" pitchFamily="34" charset="0"/>
              <a:buChar char="•"/>
            </a:pPr>
            <a:endParaRPr lang="en-US" sz="2000">
              <a:cs typeface="Calibri"/>
            </a:endParaRPr>
          </a:p>
          <a:p>
            <a:endParaRPr lang="en-US">
              <a:cs typeface="Calibri"/>
            </a:endParaRPr>
          </a:p>
        </p:txBody>
      </p:sp>
      <p:pic>
        <p:nvPicPr>
          <p:cNvPr id="5" name="Picture 4" descr="Logo&#10;&#10;Description automatically generated">
            <a:extLst>
              <a:ext uri="{FF2B5EF4-FFF2-40B4-BE49-F238E27FC236}">
                <a16:creationId xmlns:a16="http://schemas.microsoft.com/office/drawing/2014/main" id="{66FBCA58-E512-25F4-7117-29F92932975C}"/>
              </a:ext>
            </a:extLst>
          </p:cNvPr>
          <p:cNvPicPr>
            <a:picLocks noChangeAspect="1"/>
          </p:cNvPicPr>
          <p:nvPr/>
        </p:nvPicPr>
        <p:blipFill>
          <a:blip r:embed="rId4"/>
          <a:stretch>
            <a:fillRect/>
          </a:stretch>
        </p:blipFill>
        <p:spPr>
          <a:xfrm>
            <a:off x="5654097" y="5798617"/>
            <a:ext cx="922067" cy="894650"/>
          </a:xfrm>
          <a:prstGeom prst="rect">
            <a:avLst/>
          </a:prstGeom>
        </p:spPr>
      </p:pic>
      <p:pic>
        <p:nvPicPr>
          <p:cNvPr id="6" name="Picture 5" descr="afta_logo_color_horz.jpg">
            <a:extLst>
              <a:ext uri="{FF2B5EF4-FFF2-40B4-BE49-F238E27FC236}">
                <a16:creationId xmlns:a16="http://schemas.microsoft.com/office/drawing/2014/main" id="{2103DC25-24CB-66E5-FE63-E3A9D0445D5F}"/>
              </a:ext>
            </a:extLst>
          </p:cNvPr>
          <p:cNvPicPr>
            <a:picLocks noChangeAspect="1"/>
          </p:cNvPicPr>
          <p:nvPr/>
        </p:nvPicPr>
        <p:blipFill>
          <a:blip r:embed="rId5" cstate="print"/>
          <a:stretch>
            <a:fillRect/>
          </a:stretch>
        </p:blipFill>
        <p:spPr>
          <a:xfrm>
            <a:off x="235937" y="5834510"/>
            <a:ext cx="2466680" cy="788225"/>
          </a:xfrm>
          <a:prstGeom prst="rect">
            <a:avLst/>
          </a:prstGeom>
        </p:spPr>
      </p:pic>
      <p:sp>
        <p:nvSpPr>
          <p:cNvPr id="7" name="TextBox 6">
            <a:extLst>
              <a:ext uri="{FF2B5EF4-FFF2-40B4-BE49-F238E27FC236}">
                <a16:creationId xmlns:a16="http://schemas.microsoft.com/office/drawing/2014/main" id="{9818169B-03B3-7E7B-C903-ACBECB3A94F4}"/>
              </a:ext>
            </a:extLst>
          </p:cNvPr>
          <p:cNvSpPr txBox="1"/>
          <p:nvPr/>
        </p:nvSpPr>
        <p:spPr>
          <a:xfrm>
            <a:off x="7152523" y="5891766"/>
            <a:ext cx="1811415" cy="730969"/>
          </a:xfrm>
          <a:prstGeom prst="rect">
            <a:avLst/>
          </a:prstGeom>
          <a:noFill/>
        </p:spPr>
        <p:txBody>
          <a:bodyPr wrap="square" lIns="91440" tIns="45720" rIns="91440" bIns="45720" rtlCol="0" anchor="t">
            <a:spAutoFit/>
          </a:bodyPr>
          <a:lstStyle/>
          <a:p>
            <a:r>
              <a:rPr lang="en-US" sz="1100" kern="900" err="1">
                <a:solidFill>
                  <a:srgbClr val="4F81BD"/>
                </a:solidFill>
                <a:latin typeface="Arial"/>
                <a:cs typeface="Arial"/>
              </a:rPr>
              <a:t>A</a:t>
            </a:r>
            <a:r>
              <a:rPr lang="en-US" sz="1050" kern="900" err="1">
                <a:solidFill>
                  <a:srgbClr val="4F81BD"/>
                </a:solidFill>
                <a:latin typeface="Arial"/>
                <a:cs typeface="Arial"/>
              </a:rPr>
              <a:t>mericans</a:t>
            </a:r>
            <a:r>
              <a:rPr lang="en-US" sz="1100" kern="900" err="1">
                <a:solidFill>
                  <a:srgbClr val="4F81BD"/>
                </a:solidFill>
                <a:latin typeface="Arial"/>
                <a:cs typeface="Arial"/>
              </a:rPr>
              <a:t>F</a:t>
            </a:r>
            <a:r>
              <a:rPr lang="en-US" sz="1050" kern="900" err="1">
                <a:solidFill>
                  <a:srgbClr val="4F81BD"/>
                </a:solidFill>
                <a:latin typeface="Arial"/>
                <a:cs typeface="Arial"/>
              </a:rPr>
              <a:t>or</a:t>
            </a:r>
            <a:r>
              <a:rPr lang="en-US" sz="1100" kern="900" err="1">
                <a:solidFill>
                  <a:srgbClr val="4F81BD"/>
                </a:solidFill>
                <a:latin typeface="Arial"/>
                <a:cs typeface="Arial"/>
              </a:rPr>
              <a:t>T</a:t>
            </a:r>
            <a:r>
              <a:rPr lang="en-US" sz="1050" kern="900" err="1">
                <a:solidFill>
                  <a:srgbClr val="4F81BD"/>
                </a:solidFill>
                <a:latin typeface="Arial"/>
                <a:cs typeface="Arial"/>
              </a:rPr>
              <a:t>he</a:t>
            </a:r>
            <a:r>
              <a:rPr lang="en-US" sz="1100" kern="900" err="1">
                <a:solidFill>
                  <a:srgbClr val="4F81BD"/>
                </a:solidFill>
                <a:latin typeface="Arial"/>
                <a:cs typeface="Arial"/>
              </a:rPr>
              <a:t>A</a:t>
            </a:r>
            <a:r>
              <a:rPr lang="en-US" sz="1050" kern="900" err="1">
                <a:solidFill>
                  <a:srgbClr val="4F81BD"/>
                </a:solidFill>
                <a:latin typeface="Arial"/>
                <a:cs typeface="Arial"/>
              </a:rPr>
              <a:t>rts.org</a:t>
            </a:r>
            <a:endParaRPr lang="en-US" sz="1050" kern="900">
              <a:solidFill>
                <a:srgbClr val="4F81BD"/>
              </a:solidFill>
              <a:latin typeface="Arial"/>
              <a:cs typeface="Arial"/>
            </a:endParaRPr>
          </a:p>
          <a:p>
            <a:r>
              <a:rPr lang="en-US" sz="1000" spc="70" err="1">
                <a:solidFill>
                  <a:srgbClr val="4F81BD"/>
                </a:solidFill>
                <a:latin typeface="Arial"/>
                <a:cs typeface="Arial"/>
              </a:rPr>
              <a:t>ArtsActionFund.org</a:t>
            </a:r>
            <a:endParaRPr lang="en-US" sz="1000" spc="70">
              <a:solidFill>
                <a:srgbClr val="4F81BD"/>
              </a:solidFill>
              <a:latin typeface="Arial"/>
              <a:cs typeface="Arial"/>
            </a:endParaRPr>
          </a:p>
          <a:p>
            <a:r>
              <a:rPr lang="en-US" sz="1000" b="1" cap="all" spc="70">
                <a:solidFill>
                  <a:srgbClr val="4F81BD"/>
                </a:solidFill>
                <a:latin typeface="Arial"/>
                <a:cs typeface="Arial"/>
              </a:rPr>
              <a:t>@</a:t>
            </a:r>
            <a:r>
              <a:rPr lang="en-US" sz="1050" b="1" spc="70">
                <a:solidFill>
                  <a:srgbClr val="4F81BD"/>
                </a:solidFill>
                <a:latin typeface="Arial"/>
                <a:cs typeface="Arial"/>
              </a:rPr>
              <a:t>Americans4A</a:t>
            </a:r>
            <a:r>
              <a:rPr lang="en-US" sz="1000" b="1" spc="70">
                <a:solidFill>
                  <a:srgbClr val="4F81BD"/>
                </a:solidFill>
                <a:latin typeface="Arial"/>
                <a:cs typeface="Arial"/>
              </a:rPr>
              <a:t>rts</a:t>
            </a:r>
            <a:endParaRPr lang="en-US">
              <a:solidFill>
                <a:srgbClr val="4F81BD"/>
              </a:solidFill>
              <a:latin typeface="Arial"/>
              <a:cs typeface="Arial"/>
            </a:endParaRPr>
          </a:p>
          <a:p>
            <a:r>
              <a:rPr lang="en-US" sz="1000" b="1" cap="all" spc="70">
                <a:solidFill>
                  <a:srgbClr val="4F81BD"/>
                </a:solidFill>
                <a:latin typeface="Arial"/>
                <a:cs typeface="Arial"/>
              </a:rPr>
              <a:t>@</a:t>
            </a:r>
            <a:r>
              <a:rPr lang="en-US" sz="1000" b="1" spc="70" err="1">
                <a:solidFill>
                  <a:srgbClr val="4F81BD"/>
                </a:solidFill>
                <a:latin typeface="Arial"/>
                <a:cs typeface="Arial"/>
              </a:rPr>
              <a:t>ArtsActionFund</a:t>
            </a:r>
            <a:endParaRPr lang="en-US" sz="1000" b="1" cap="all" spc="70">
              <a:solidFill>
                <a:srgbClr val="4F81BD"/>
              </a:solidFill>
              <a:latin typeface="Arial"/>
              <a:cs typeface="Arial"/>
            </a:endParaRPr>
          </a:p>
        </p:txBody>
      </p:sp>
      <p:pic>
        <p:nvPicPr>
          <p:cNvPr id="8" name="Picture 9" descr="C:\Users\vmurraybaatin\Pictures\Transparent Export Wizard-1.gif">
            <a:extLst>
              <a:ext uri="{FF2B5EF4-FFF2-40B4-BE49-F238E27FC236}">
                <a16:creationId xmlns:a16="http://schemas.microsoft.com/office/drawing/2014/main" id="{7F0365DB-38BF-AF87-A85B-7FBD0CC91776}"/>
              </a:ext>
            </a:extLst>
          </p:cNvPr>
          <p:cNvPicPr>
            <a:picLocks noChangeAspect="1" noChangeArrowheads="1"/>
          </p:cNvPicPr>
          <p:nvPr/>
        </p:nvPicPr>
        <p:blipFill>
          <a:blip r:embed="rId6" cstate="print"/>
          <a:srcRect/>
          <a:stretch>
            <a:fillRect/>
          </a:stretch>
        </p:blipFill>
        <p:spPr bwMode="auto">
          <a:xfrm>
            <a:off x="3231715" y="5708617"/>
            <a:ext cx="2019851" cy="1064328"/>
          </a:xfrm>
          <a:prstGeom prst="rect">
            <a:avLst/>
          </a:prstGeom>
          <a:noFill/>
        </p:spPr>
      </p:pic>
    </p:spTree>
    <p:extLst>
      <p:ext uri="{BB962C8B-B14F-4D97-AF65-F5344CB8AC3E}">
        <p14:creationId xmlns:p14="http://schemas.microsoft.com/office/powerpoint/2010/main" val="2389103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3"/>
          <a:srcRect b="97727"/>
          <a:stretch>
            <a:fillRect/>
          </a:stretch>
        </p:blipFill>
        <p:spPr>
          <a:xfrm>
            <a:off x="0" y="0"/>
            <a:ext cx="9144000" cy="304801"/>
          </a:xfrm>
          <a:prstGeom prst="rect">
            <a:avLst/>
          </a:prstGeom>
          <a:noFill/>
          <a:ln w="9525">
            <a:noFill/>
            <a:miter lim="800000"/>
          </a:ln>
        </p:spPr>
      </p:pic>
      <p:sp>
        <p:nvSpPr>
          <p:cNvPr id="11" name="Title 1">
            <a:extLst>
              <a:ext uri="{FF2B5EF4-FFF2-40B4-BE49-F238E27FC236}">
                <a16:creationId xmlns:a16="http://schemas.microsoft.com/office/drawing/2014/main" id="{89AAC90F-A229-564A-A38D-0A42F0E21C91}"/>
              </a:ext>
            </a:extLst>
          </p:cNvPr>
          <p:cNvSpPr txBox="1"/>
          <p:nvPr/>
        </p:nvSpPr>
        <p:spPr>
          <a:xfrm>
            <a:off x="561081" y="464648"/>
            <a:ext cx="8021838"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a:effectLst>
                  <a:outerShdw blurRad="38100" dist="38100" dir="2700000" algn="tl">
                    <a:srgbClr val="000000">
                      <a:alpha val="43137"/>
                    </a:srgbClr>
                  </a:outerShdw>
                </a:effectLst>
              </a:rPr>
              <a:t>Lame Duck Session – Appropriations</a:t>
            </a:r>
          </a:p>
        </p:txBody>
      </p:sp>
      <p:sp>
        <p:nvSpPr>
          <p:cNvPr id="12" name="Content Placeholder 2">
            <a:extLst>
              <a:ext uri="{FF2B5EF4-FFF2-40B4-BE49-F238E27FC236}">
                <a16:creationId xmlns:a16="http://schemas.microsoft.com/office/drawing/2014/main" id="{EB1DAB49-59CD-CB45-A591-9A3F46B66063}"/>
              </a:ext>
            </a:extLst>
          </p:cNvPr>
          <p:cNvSpPr txBox="1"/>
          <p:nvPr/>
        </p:nvSpPr>
        <p:spPr>
          <a:xfrm>
            <a:off x="320927" y="1472288"/>
            <a:ext cx="8594472" cy="430361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175" lvl="1" algn="l"/>
            <a:r>
              <a:rPr lang="en-US" sz="2400">
                <a:solidFill>
                  <a:schemeClr val="tx1"/>
                </a:solidFill>
              </a:rPr>
              <a:t>Appropriations</a:t>
            </a:r>
          </a:p>
          <a:p>
            <a:pPr marL="460375" lvl="1" indent="-457200" algn="l">
              <a:buFont typeface="Arial" panose="020B0604020202020204" pitchFamily="34" charset="0"/>
              <a:buChar char="•"/>
            </a:pPr>
            <a:r>
              <a:rPr lang="en-US" sz="2400">
                <a:solidFill>
                  <a:schemeClr val="tx1"/>
                </a:solidFill>
              </a:rPr>
              <a:t>Deadline to fund the government is December 16. Election results increase likelihood that FY23 funding will be completed by end of year.</a:t>
            </a:r>
          </a:p>
          <a:p>
            <a:pPr marL="3175" lvl="1" algn="l"/>
            <a:endParaRPr lang="en-US" sz="2400">
              <a:solidFill>
                <a:schemeClr val="tx1"/>
              </a:solidFill>
            </a:endParaRPr>
          </a:p>
          <a:p>
            <a:pPr marL="3175" lvl="1" algn="l"/>
            <a:endParaRPr lang="en-US" sz="2400">
              <a:solidFill>
                <a:schemeClr val="tx1"/>
              </a:solidFill>
            </a:endParaRPr>
          </a:p>
          <a:p>
            <a:pPr marL="746125" lvl="2" indent="-285750" algn="l">
              <a:buFont typeface="Courier New" panose="02070309020205020404" pitchFamily="49" charset="0"/>
              <a:buChar char="o"/>
            </a:pPr>
            <a:endParaRPr lang="en-US">
              <a:solidFill>
                <a:srgbClr val="002060"/>
              </a:solidFill>
            </a:endParaRPr>
          </a:p>
          <a:p>
            <a:pPr lvl="1" algn="l"/>
            <a:endParaRPr lang="en-US" sz="2400">
              <a:solidFill>
                <a:srgbClr val="002060"/>
              </a:solidFill>
            </a:endParaRPr>
          </a:p>
        </p:txBody>
      </p:sp>
      <p:sp>
        <p:nvSpPr>
          <p:cNvPr id="20" name="Content Placeholder 2">
            <a:extLst>
              <a:ext uri="{FF2B5EF4-FFF2-40B4-BE49-F238E27FC236}">
                <a16:creationId xmlns:a16="http://schemas.microsoft.com/office/drawing/2014/main" id="{A5DA7685-67C6-1342-9D06-BD5E8E3A0999}"/>
              </a:ext>
            </a:extLst>
          </p:cNvPr>
          <p:cNvSpPr txBox="1"/>
          <p:nvPr/>
        </p:nvSpPr>
        <p:spPr>
          <a:xfrm>
            <a:off x="87747" y="4339771"/>
            <a:ext cx="5904469" cy="144623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922338" lvl="2" algn="l"/>
            <a:endParaRPr lang="en-US" sz="2200">
              <a:solidFill>
                <a:srgbClr val="002060"/>
              </a:solidFill>
            </a:endParaRPr>
          </a:p>
          <a:p>
            <a:pPr marL="803275" lvl="2" indent="-342900" algn="l">
              <a:buFont typeface="Courier New" panose="02070309020205020404" pitchFamily="49" charset="0"/>
              <a:buChar char="o"/>
            </a:pPr>
            <a:endParaRPr lang="en-US" sz="2200">
              <a:solidFill>
                <a:srgbClr val="002060"/>
              </a:solidFill>
            </a:endParaRPr>
          </a:p>
          <a:p>
            <a:pPr marL="746125" lvl="2" indent="-285750" algn="l">
              <a:buFont typeface="Courier New" panose="02070309020205020404" pitchFamily="49" charset="0"/>
              <a:buChar char="o"/>
            </a:pPr>
            <a:endParaRPr lang="en-US" sz="1800">
              <a:solidFill>
                <a:srgbClr val="002060"/>
              </a:solidFill>
            </a:endParaRPr>
          </a:p>
          <a:p>
            <a:pPr lvl="1" algn="l"/>
            <a:endParaRPr lang="en-US" sz="1600">
              <a:solidFill>
                <a:srgbClr val="002060"/>
              </a:solidFill>
            </a:endParaRPr>
          </a:p>
        </p:txBody>
      </p:sp>
      <p:pic>
        <p:nvPicPr>
          <p:cNvPr id="2" name="Picture 1">
            <a:extLst>
              <a:ext uri="{FF2B5EF4-FFF2-40B4-BE49-F238E27FC236}">
                <a16:creationId xmlns:a16="http://schemas.microsoft.com/office/drawing/2014/main" id="{B0E1A893-BC17-8E22-081B-84D6050E298E}"/>
              </a:ext>
            </a:extLst>
          </p:cNvPr>
          <p:cNvPicPr>
            <a:picLocks noChangeAspect="1"/>
          </p:cNvPicPr>
          <p:nvPr/>
        </p:nvPicPr>
        <p:blipFill>
          <a:blip r:embed="rId4"/>
          <a:srcRect l="8381" r="6767"/>
          <a:stretch>
            <a:fillRect/>
          </a:stretch>
        </p:blipFill>
        <p:spPr>
          <a:xfrm>
            <a:off x="6710737" y="2980689"/>
            <a:ext cx="2112336" cy="2489432"/>
          </a:xfrm>
          <a:prstGeom prst="rect">
            <a:avLst/>
          </a:prstGeom>
        </p:spPr>
      </p:pic>
      <p:sp>
        <p:nvSpPr>
          <p:cNvPr id="3" name="TextBox 2">
            <a:extLst>
              <a:ext uri="{FF2B5EF4-FFF2-40B4-BE49-F238E27FC236}">
                <a16:creationId xmlns:a16="http://schemas.microsoft.com/office/drawing/2014/main" id="{D131876B-0B9C-619D-F2C8-15F59D56AC99}"/>
              </a:ext>
            </a:extLst>
          </p:cNvPr>
          <p:cNvSpPr txBox="1"/>
          <p:nvPr/>
        </p:nvSpPr>
        <p:spPr>
          <a:xfrm>
            <a:off x="320926" y="3296570"/>
            <a:ext cx="6101631" cy="2308324"/>
          </a:xfrm>
          <a:prstGeom prst="rect">
            <a:avLst/>
          </a:prstGeom>
          <a:noFill/>
        </p:spPr>
        <p:txBody>
          <a:bodyPr wrap="square" lIns="91440" tIns="45720" rIns="91440" bIns="45720" rtlCol="0" anchor="t">
            <a:spAutoFit/>
          </a:bodyPr>
          <a:lstStyle/>
          <a:p>
            <a:pPr marL="3175" lvl="1" algn="l"/>
            <a:r>
              <a:rPr lang="en-US" sz="2400"/>
              <a:t>Funding for the Arts:</a:t>
            </a:r>
          </a:p>
          <a:p>
            <a:pPr marL="460375" lvl="1" indent="-457200" algn="l">
              <a:buFont typeface="Arial" panose="020B0604020202020204" pitchFamily="34" charset="0"/>
              <a:buChar char="•"/>
            </a:pPr>
            <a:r>
              <a:rPr lang="en-US" sz="2400"/>
              <a:t>NEA-NEH Funding where arts advocates support $207 million passed by the House, but the Senate level proposed only $195 million.</a:t>
            </a:r>
            <a:endParaRPr lang="en-US" sz="2400">
              <a:cs typeface="Calibri"/>
            </a:endParaRPr>
          </a:p>
          <a:p>
            <a:pPr marL="460375" lvl="1" indent="-457200">
              <a:buFont typeface="Arial" panose="020B0604020202020204" pitchFamily="34" charset="0"/>
              <a:buChar char="•"/>
            </a:pPr>
            <a:r>
              <a:rPr lang="en-US" sz="2400">
                <a:cs typeface="Calibri"/>
              </a:rPr>
              <a:t>$207 million a step toward $1 per capita.</a:t>
            </a:r>
          </a:p>
        </p:txBody>
      </p:sp>
      <p:pic>
        <p:nvPicPr>
          <p:cNvPr id="4" name="Picture 3" descr="Logo&#10;&#10;Description automatically generated">
            <a:extLst>
              <a:ext uri="{FF2B5EF4-FFF2-40B4-BE49-F238E27FC236}">
                <a16:creationId xmlns:a16="http://schemas.microsoft.com/office/drawing/2014/main" id="{1F2A6814-C09C-F3AA-CFCC-782A8C764BE6}"/>
              </a:ext>
            </a:extLst>
          </p:cNvPr>
          <p:cNvPicPr>
            <a:picLocks noChangeAspect="1"/>
          </p:cNvPicPr>
          <p:nvPr/>
        </p:nvPicPr>
        <p:blipFill>
          <a:blip r:embed="rId5"/>
          <a:stretch>
            <a:fillRect/>
          </a:stretch>
        </p:blipFill>
        <p:spPr>
          <a:xfrm>
            <a:off x="5654097" y="5798617"/>
            <a:ext cx="922067" cy="894650"/>
          </a:xfrm>
          <a:prstGeom prst="rect">
            <a:avLst/>
          </a:prstGeom>
        </p:spPr>
      </p:pic>
      <p:pic>
        <p:nvPicPr>
          <p:cNvPr id="6" name="Picture 5" descr="afta_logo_color_horz.jpg">
            <a:extLst>
              <a:ext uri="{FF2B5EF4-FFF2-40B4-BE49-F238E27FC236}">
                <a16:creationId xmlns:a16="http://schemas.microsoft.com/office/drawing/2014/main" id="{A7CA52CB-A3D8-7A09-101D-BC3985FDEE3A}"/>
              </a:ext>
            </a:extLst>
          </p:cNvPr>
          <p:cNvPicPr>
            <a:picLocks noChangeAspect="1"/>
          </p:cNvPicPr>
          <p:nvPr/>
        </p:nvPicPr>
        <p:blipFill>
          <a:blip r:embed="rId6" cstate="print"/>
          <a:stretch>
            <a:fillRect/>
          </a:stretch>
        </p:blipFill>
        <p:spPr>
          <a:xfrm>
            <a:off x="235937" y="5834510"/>
            <a:ext cx="2466680" cy="788225"/>
          </a:xfrm>
          <a:prstGeom prst="rect">
            <a:avLst/>
          </a:prstGeom>
        </p:spPr>
      </p:pic>
      <p:sp>
        <p:nvSpPr>
          <p:cNvPr id="7" name="TextBox 6">
            <a:extLst>
              <a:ext uri="{FF2B5EF4-FFF2-40B4-BE49-F238E27FC236}">
                <a16:creationId xmlns:a16="http://schemas.microsoft.com/office/drawing/2014/main" id="{C11429E1-F8A4-EB84-2C32-116CB06E7CF0}"/>
              </a:ext>
            </a:extLst>
          </p:cNvPr>
          <p:cNvSpPr txBox="1"/>
          <p:nvPr/>
        </p:nvSpPr>
        <p:spPr>
          <a:xfrm>
            <a:off x="7152523" y="5891766"/>
            <a:ext cx="1811415" cy="730969"/>
          </a:xfrm>
          <a:prstGeom prst="rect">
            <a:avLst/>
          </a:prstGeom>
          <a:noFill/>
        </p:spPr>
        <p:txBody>
          <a:bodyPr wrap="square" lIns="91440" tIns="45720" rIns="91440" bIns="45720" rtlCol="0" anchor="t">
            <a:spAutoFit/>
          </a:bodyPr>
          <a:lstStyle/>
          <a:p>
            <a:r>
              <a:rPr lang="en-US" sz="1100" kern="900" err="1">
                <a:solidFill>
                  <a:srgbClr val="4F81BD"/>
                </a:solidFill>
                <a:latin typeface="Arial"/>
                <a:cs typeface="Arial"/>
              </a:rPr>
              <a:t>A</a:t>
            </a:r>
            <a:r>
              <a:rPr lang="en-US" sz="1050" kern="900" err="1">
                <a:solidFill>
                  <a:srgbClr val="4F81BD"/>
                </a:solidFill>
                <a:latin typeface="Arial"/>
                <a:cs typeface="Arial"/>
              </a:rPr>
              <a:t>mericans</a:t>
            </a:r>
            <a:r>
              <a:rPr lang="en-US" sz="1100" kern="900" err="1">
                <a:solidFill>
                  <a:srgbClr val="4F81BD"/>
                </a:solidFill>
                <a:latin typeface="Arial"/>
                <a:cs typeface="Arial"/>
              </a:rPr>
              <a:t>F</a:t>
            </a:r>
            <a:r>
              <a:rPr lang="en-US" sz="1050" kern="900" err="1">
                <a:solidFill>
                  <a:srgbClr val="4F81BD"/>
                </a:solidFill>
                <a:latin typeface="Arial"/>
                <a:cs typeface="Arial"/>
              </a:rPr>
              <a:t>or</a:t>
            </a:r>
            <a:r>
              <a:rPr lang="en-US" sz="1100" kern="900" err="1">
                <a:solidFill>
                  <a:srgbClr val="4F81BD"/>
                </a:solidFill>
                <a:latin typeface="Arial"/>
                <a:cs typeface="Arial"/>
              </a:rPr>
              <a:t>T</a:t>
            </a:r>
            <a:r>
              <a:rPr lang="en-US" sz="1050" kern="900" err="1">
                <a:solidFill>
                  <a:srgbClr val="4F81BD"/>
                </a:solidFill>
                <a:latin typeface="Arial"/>
                <a:cs typeface="Arial"/>
              </a:rPr>
              <a:t>he</a:t>
            </a:r>
            <a:r>
              <a:rPr lang="en-US" sz="1100" kern="900" err="1">
                <a:solidFill>
                  <a:srgbClr val="4F81BD"/>
                </a:solidFill>
                <a:latin typeface="Arial"/>
                <a:cs typeface="Arial"/>
              </a:rPr>
              <a:t>A</a:t>
            </a:r>
            <a:r>
              <a:rPr lang="en-US" sz="1050" kern="900" err="1">
                <a:solidFill>
                  <a:srgbClr val="4F81BD"/>
                </a:solidFill>
                <a:latin typeface="Arial"/>
                <a:cs typeface="Arial"/>
              </a:rPr>
              <a:t>rts.org</a:t>
            </a:r>
            <a:endParaRPr lang="en-US" sz="1050" kern="900">
              <a:solidFill>
                <a:srgbClr val="4F81BD"/>
              </a:solidFill>
              <a:latin typeface="Arial"/>
              <a:cs typeface="Arial"/>
            </a:endParaRPr>
          </a:p>
          <a:p>
            <a:r>
              <a:rPr lang="en-US" sz="1000" spc="70" err="1">
                <a:solidFill>
                  <a:srgbClr val="4F81BD"/>
                </a:solidFill>
                <a:latin typeface="Arial"/>
                <a:cs typeface="Arial"/>
              </a:rPr>
              <a:t>ArtsActionFund.org</a:t>
            </a:r>
            <a:endParaRPr lang="en-US" sz="1000" spc="70">
              <a:solidFill>
                <a:srgbClr val="4F81BD"/>
              </a:solidFill>
              <a:latin typeface="Arial"/>
              <a:cs typeface="Arial"/>
            </a:endParaRPr>
          </a:p>
          <a:p>
            <a:r>
              <a:rPr lang="en-US" sz="1000" b="1" cap="all" spc="70">
                <a:solidFill>
                  <a:srgbClr val="4F81BD"/>
                </a:solidFill>
                <a:latin typeface="Arial"/>
                <a:cs typeface="Arial"/>
              </a:rPr>
              <a:t>@</a:t>
            </a:r>
            <a:r>
              <a:rPr lang="en-US" sz="1050" b="1" spc="70">
                <a:solidFill>
                  <a:srgbClr val="4F81BD"/>
                </a:solidFill>
                <a:latin typeface="Arial"/>
                <a:cs typeface="Arial"/>
              </a:rPr>
              <a:t>Americans4A</a:t>
            </a:r>
            <a:r>
              <a:rPr lang="en-US" sz="1000" b="1" spc="70">
                <a:solidFill>
                  <a:srgbClr val="4F81BD"/>
                </a:solidFill>
                <a:latin typeface="Arial"/>
                <a:cs typeface="Arial"/>
              </a:rPr>
              <a:t>rts</a:t>
            </a:r>
            <a:endParaRPr lang="en-US">
              <a:solidFill>
                <a:srgbClr val="4F81BD"/>
              </a:solidFill>
              <a:latin typeface="Arial"/>
              <a:cs typeface="Arial"/>
            </a:endParaRPr>
          </a:p>
          <a:p>
            <a:r>
              <a:rPr lang="en-US" sz="1000" b="1" cap="all" spc="70">
                <a:solidFill>
                  <a:srgbClr val="4F81BD"/>
                </a:solidFill>
                <a:latin typeface="Arial"/>
                <a:cs typeface="Arial"/>
              </a:rPr>
              <a:t>@</a:t>
            </a:r>
            <a:r>
              <a:rPr lang="en-US" sz="1000" b="1" spc="70" err="1">
                <a:solidFill>
                  <a:srgbClr val="4F81BD"/>
                </a:solidFill>
                <a:latin typeface="Arial"/>
                <a:cs typeface="Arial"/>
              </a:rPr>
              <a:t>ArtsActionFund</a:t>
            </a:r>
            <a:endParaRPr lang="en-US" sz="1000" b="1" cap="all" spc="70">
              <a:solidFill>
                <a:srgbClr val="4F81BD"/>
              </a:solidFill>
              <a:latin typeface="Arial"/>
              <a:cs typeface="Arial"/>
            </a:endParaRPr>
          </a:p>
        </p:txBody>
      </p:sp>
      <p:pic>
        <p:nvPicPr>
          <p:cNvPr id="10" name="Picture 9" descr="C:\Users\vmurraybaatin\Pictures\Transparent Export Wizard-1.gif">
            <a:extLst>
              <a:ext uri="{FF2B5EF4-FFF2-40B4-BE49-F238E27FC236}">
                <a16:creationId xmlns:a16="http://schemas.microsoft.com/office/drawing/2014/main" id="{5B83DC8E-D95F-75C2-5639-AB0403EC40E8}"/>
              </a:ext>
            </a:extLst>
          </p:cNvPr>
          <p:cNvPicPr>
            <a:picLocks noChangeAspect="1" noChangeArrowheads="1"/>
          </p:cNvPicPr>
          <p:nvPr/>
        </p:nvPicPr>
        <p:blipFill>
          <a:blip r:embed="rId7" cstate="print"/>
          <a:srcRect/>
          <a:stretch>
            <a:fillRect/>
          </a:stretch>
        </p:blipFill>
        <p:spPr bwMode="auto">
          <a:xfrm>
            <a:off x="3231715" y="5708617"/>
            <a:ext cx="2019851" cy="1064328"/>
          </a:xfrm>
          <a:prstGeom prst="rect">
            <a:avLst/>
          </a:prstGeom>
          <a:noFill/>
        </p:spPr>
      </p:pic>
    </p:spTree>
    <p:extLst>
      <p:ext uri="{BB962C8B-B14F-4D97-AF65-F5344CB8AC3E}">
        <p14:creationId xmlns:p14="http://schemas.microsoft.com/office/powerpoint/2010/main" val="657248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6" y="304881"/>
            <a:ext cx="8229600" cy="1143000"/>
          </a:xfrm>
        </p:spPr>
        <p:txBody>
          <a:bodyPr>
            <a:normAutofit/>
          </a:bodyPr>
          <a:lstStyle/>
          <a:p>
            <a:r>
              <a:rPr lang="en-US">
                <a:effectLst>
                  <a:outerShdw blurRad="38100" dist="38100" dir="2700000" algn="tl">
                    <a:srgbClr val="000000">
                      <a:alpha val="43137"/>
                    </a:srgbClr>
                  </a:outerShdw>
                </a:effectLst>
              </a:rPr>
              <a:t>Act Now On NEA-NEH Funding!</a:t>
            </a:r>
            <a:endParaRPr lang="en-US"/>
          </a:p>
        </p:txBody>
      </p:sp>
      <p:pic>
        <p:nvPicPr>
          <p:cNvPr id="4" name="Picture 1"/>
          <p:cNvPicPr>
            <a:picLocks noChangeAspect="1" noChangeArrowheads="1"/>
          </p:cNvPicPr>
          <p:nvPr/>
        </p:nvPicPr>
        <p:blipFill>
          <a:blip r:embed="rId3" cstate="print"/>
          <a:srcRect b="97727"/>
          <a:stretch>
            <a:fillRect/>
          </a:stretch>
        </p:blipFill>
        <p:spPr bwMode="auto">
          <a:xfrm>
            <a:off x="0" y="0"/>
            <a:ext cx="9144000" cy="304801"/>
          </a:xfrm>
          <a:prstGeom prst="rect">
            <a:avLst/>
          </a:prstGeom>
          <a:noFill/>
          <a:ln w="9525">
            <a:noFill/>
            <a:miter lim="800000"/>
            <a:headEnd/>
            <a:tailEnd/>
          </a:ln>
        </p:spPr>
      </p:pic>
      <p:pic>
        <p:nvPicPr>
          <p:cNvPr id="15" name="Picture 14" descr="Graphical user interface, text&#10;&#10;Description automatically generated">
            <a:extLst>
              <a:ext uri="{FF2B5EF4-FFF2-40B4-BE49-F238E27FC236}">
                <a16:creationId xmlns:a16="http://schemas.microsoft.com/office/drawing/2014/main" id="{4BAA7565-C5EC-BD00-9786-BF559750245D}"/>
              </a:ext>
            </a:extLst>
          </p:cNvPr>
          <p:cNvPicPr>
            <a:picLocks noChangeAspect="1"/>
          </p:cNvPicPr>
          <p:nvPr/>
        </p:nvPicPr>
        <p:blipFill rotWithShape="1">
          <a:blip r:embed="rId4">
            <a:extLst>
              <a:ext uri="{28A0092B-C50C-407E-A947-70E740481C1C}">
                <a14:useLocalDpi xmlns:a14="http://schemas.microsoft.com/office/drawing/2010/main" val="0"/>
              </a:ext>
            </a:extLst>
          </a:blip>
          <a:srcRect l="1125" t="16721" r="-1125" b="357"/>
          <a:stretch/>
        </p:blipFill>
        <p:spPr>
          <a:xfrm>
            <a:off x="2060894" y="1547198"/>
            <a:ext cx="5022205" cy="3477766"/>
          </a:xfrm>
          <a:prstGeom prst="rect">
            <a:avLst/>
          </a:prstGeom>
          <a:ln w="28575">
            <a:solidFill>
              <a:schemeClr val="tx2">
                <a:lumMod val="50000"/>
                <a:alpha val="98000"/>
              </a:schemeClr>
            </a:solidFill>
          </a:ln>
        </p:spPr>
      </p:pic>
      <p:sp>
        <p:nvSpPr>
          <p:cNvPr id="13" name="TextBox 12">
            <a:extLst>
              <a:ext uri="{FF2B5EF4-FFF2-40B4-BE49-F238E27FC236}">
                <a16:creationId xmlns:a16="http://schemas.microsoft.com/office/drawing/2014/main" id="{8372AF09-870E-3FA4-490C-C17DA6BD1DFF}"/>
              </a:ext>
            </a:extLst>
          </p:cNvPr>
          <p:cNvSpPr txBox="1"/>
          <p:nvPr/>
        </p:nvSpPr>
        <p:spPr>
          <a:xfrm rot="10800000" flipV="1">
            <a:off x="-4" y="5150809"/>
            <a:ext cx="9144003" cy="369332"/>
          </a:xfrm>
          <a:prstGeom prst="rect">
            <a:avLst/>
          </a:prstGeom>
          <a:noFill/>
        </p:spPr>
        <p:txBody>
          <a:bodyPr wrap="square">
            <a:spAutoFit/>
          </a:bodyPr>
          <a:lstStyle/>
          <a:p>
            <a:pPr algn="ctr"/>
            <a:r>
              <a:rPr lang="en-US" sz="1800" u="sng">
                <a:solidFill>
                  <a:srgbClr val="3498DB"/>
                </a:solidFill>
                <a:effectLst/>
                <a:latin typeface="Calibri" panose="020F0502020204030204" pitchFamily="34" charset="0"/>
                <a:ea typeface="Calibri" panose="020F0502020204030204" pitchFamily="34" charset="0"/>
                <a:hlinkClick r:id="rId5"/>
              </a:rPr>
              <a:t>Contact your member of Congress today </a:t>
            </a:r>
            <a:endParaRPr lang="en-US"/>
          </a:p>
        </p:txBody>
      </p:sp>
      <p:pic>
        <p:nvPicPr>
          <p:cNvPr id="3" name="Picture 2" descr="Logo&#10;&#10;Description automatically generated">
            <a:extLst>
              <a:ext uri="{FF2B5EF4-FFF2-40B4-BE49-F238E27FC236}">
                <a16:creationId xmlns:a16="http://schemas.microsoft.com/office/drawing/2014/main" id="{66A469D8-0C25-5AB7-D1F5-D4CA4167CD57}"/>
              </a:ext>
            </a:extLst>
          </p:cNvPr>
          <p:cNvPicPr>
            <a:picLocks noChangeAspect="1"/>
          </p:cNvPicPr>
          <p:nvPr/>
        </p:nvPicPr>
        <p:blipFill>
          <a:blip r:embed="rId6"/>
          <a:stretch>
            <a:fillRect/>
          </a:stretch>
        </p:blipFill>
        <p:spPr>
          <a:xfrm>
            <a:off x="5654097" y="5798617"/>
            <a:ext cx="922067" cy="894650"/>
          </a:xfrm>
          <a:prstGeom prst="rect">
            <a:avLst/>
          </a:prstGeom>
        </p:spPr>
      </p:pic>
      <p:pic>
        <p:nvPicPr>
          <p:cNvPr id="7" name="Picture 6" descr="afta_logo_color_horz.jpg">
            <a:extLst>
              <a:ext uri="{FF2B5EF4-FFF2-40B4-BE49-F238E27FC236}">
                <a16:creationId xmlns:a16="http://schemas.microsoft.com/office/drawing/2014/main" id="{6FD4BE32-C32D-566D-9947-10787C7E3305}"/>
              </a:ext>
            </a:extLst>
          </p:cNvPr>
          <p:cNvPicPr>
            <a:picLocks noChangeAspect="1"/>
          </p:cNvPicPr>
          <p:nvPr/>
        </p:nvPicPr>
        <p:blipFill>
          <a:blip r:embed="rId7" cstate="print"/>
          <a:stretch>
            <a:fillRect/>
          </a:stretch>
        </p:blipFill>
        <p:spPr>
          <a:xfrm>
            <a:off x="235937" y="5834510"/>
            <a:ext cx="2466680" cy="788225"/>
          </a:xfrm>
          <a:prstGeom prst="rect">
            <a:avLst/>
          </a:prstGeom>
        </p:spPr>
      </p:pic>
      <p:sp>
        <p:nvSpPr>
          <p:cNvPr id="10" name="TextBox 9">
            <a:extLst>
              <a:ext uri="{FF2B5EF4-FFF2-40B4-BE49-F238E27FC236}">
                <a16:creationId xmlns:a16="http://schemas.microsoft.com/office/drawing/2014/main" id="{0E42CD3D-E741-DF9B-F03C-93A89BA8FE10}"/>
              </a:ext>
            </a:extLst>
          </p:cNvPr>
          <p:cNvSpPr txBox="1"/>
          <p:nvPr/>
        </p:nvSpPr>
        <p:spPr>
          <a:xfrm>
            <a:off x="7152523" y="5891766"/>
            <a:ext cx="1811415" cy="730969"/>
          </a:xfrm>
          <a:prstGeom prst="rect">
            <a:avLst/>
          </a:prstGeom>
          <a:noFill/>
        </p:spPr>
        <p:txBody>
          <a:bodyPr wrap="square" lIns="91440" tIns="45720" rIns="91440" bIns="45720" rtlCol="0" anchor="t">
            <a:spAutoFit/>
          </a:bodyPr>
          <a:lstStyle/>
          <a:p>
            <a:r>
              <a:rPr lang="en-US" sz="1100" kern="900" err="1">
                <a:solidFill>
                  <a:srgbClr val="4F81BD"/>
                </a:solidFill>
                <a:latin typeface="Arial"/>
                <a:cs typeface="Arial"/>
              </a:rPr>
              <a:t>A</a:t>
            </a:r>
            <a:r>
              <a:rPr lang="en-US" sz="1050" kern="900" err="1">
                <a:solidFill>
                  <a:srgbClr val="4F81BD"/>
                </a:solidFill>
                <a:latin typeface="Arial"/>
                <a:cs typeface="Arial"/>
              </a:rPr>
              <a:t>mericans</a:t>
            </a:r>
            <a:r>
              <a:rPr lang="en-US" sz="1100" kern="900" err="1">
                <a:solidFill>
                  <a:srgbClr val="4F81BD"/>
                </a:solidFill>
                <a:latin typeface="Arial"/>
                <a:cs typeface="Arial"/>
              </a:rPr>
              <a:t>F</a:t>
            </a:r>
            <a:r>
              <a:rPr lang="en-US" sz="1050" kern="900" err="1">
                <a:solidFill>
                  <a:srgbClr val="4F81BD"/>
                </a:solidFill>
                <a:latin typeface="Arial"/>
                <a:cs typeface="Arial"/>
              </a:rPr>
              <a:t>or</a:t>
            </a:r>
            <a:r>
              <a:rPr lang="en-US" sz="1100" kern="900" err="1">
                <a:solidFill>
                  <a:srgbClr val="4F81BD"/>
                </a:solidFill>
                <a:latin typeface="Arial"/>
                <a:cs typeface="Arial"/>
              </a:rPr>
              <a:t>T</a:t>
            </a:r>
            <a:r>
              <a:rPr lang="en-US" sz="1050" kern="900" err="1">
                <a:solidFill>
                  <a:srgbClr val="4F81BD"/>
                </a:solidFill>
                <a:latin typeface="Arial"/>
                <a:cs typeface="Arial"/>
              </a:rPr>
              <a:t>he</a:t>
            </a:r>
            <a:r>
              <a:rPr lang="en-US" sz="1100" kern="900" err="1">
                <a:solidFill>
                  <a:srgbClr val="4F81BD"/>
                </a:solidFill>
                <a:latin typeface="Arial"/>
                <a:cs typeface="Arial"/>
              </a:rPr>
              <a:t>A</a:t>
            </a:r>
            <a:r>
              <a:rPr lang="en-US" sz="1050" kern="900" err="1">
                <a:solidFill>
                  <a:srgbClr val="4F81BD"/>
                </a:solidFill>
                <a:latin typeface="Arial"/>
                <a:cs typeface="Arial"/>
              </a:rPr>
              <a:t>rts.org</a:t>
            </a:r>
            <a:endParaRPr lang="en-US" sz="1050" kern="900">
              <a:solidFill>
                <a:srgbClr val="4F81BD"/>
              </a:solidFill>
              <a:latin typeface="Arial"/>
              <a:cs typeface="Arial"/>
            </a:endParaRPr>
          </a:p>
          <a:p>
            <a:r>
              <a:rPr lang="en-US" sz="1000" spc="70" err="1">
                <a:solidFill>
                  <a:srgbClr val="4F81BD"/>
                </a:solidFill>
                <a:latin typeface="Arial"/>
                <a:cs typeface="Arial"/>
              </a:rPr>
              <a:t>ArtsActionFund.org</a:t>
            </a:r>
            <a:endParaRPr lang="en-US" sz="1000" spc="70">
              <a:solidFill>
                <a:srgbClr val="4F81BD"/>
              </a:solidFill>
              <a:latin typeface="Arial"/>
              <a:cs typeface="Arial"/>
            </a:endParaRPr>
          </a:p>
          <a:p>
            <a:r>
              <a:rPr lang="en-US" sz="1000" b="1" cap="all" spc="70">
                <a:solidFill>
                  <a:srgbClr val="4F81BD"/>
                </a:solidFill>
                <a:latin typeface="Arial"/>
                <a:cs typeface="Arial"/>
              </a:rPr>
              <a:t>@</a:t>
            </a:r>
            <a:r>
              <a:rPr lang="en-US" sz="1050" b="1" spc="70">
                <a:solidFill>
                  <a:srgbClr val="4F81BD"/>
                </a:solidFill>
                <a:latin typeface="Arial"/>
                <a:cs typeface="Arial"/>
              </a:rPr>
              <a:t>Americans4A</a:t>
            </a:r>
            <a:r>
              <a:rPr lang="en-US" sz="1000" b="1" spc="70">
                <a:solidFill>
                  <a:srgbClr val="4F81BD"/>
                </a:solidFill>
                <a:latin typeface="Arial"/>
                <a:cs typeface="Arial"/>
              </a:rPr>
              <a:t>rts</a:t>
            </a:r>
            <a:endParaRPr lang="en-US">
              <a:solidFill>
                <a:srgbClr val="4F81BD"/>
              </a:solidFill>
              <a:latin typeface="Arial"/>
              <a:cs typeface="Arial"/>
            </a:endParaRPr>
          </a:p>
          <a:p>
            <a:r>
              <a:rPr lang="en-US" sz="1000" b="1" cap="all" spc="70">
                <a:solidFill>
                  <a:srgbClr val="4F81BD"/>
                </a:solidFill>
                <a:latin typeface="Arial"/>
                <a:cs typeface="Arial"/>
              </a:rPr>
              <a:t>@</a:t>
            </a:r>
            <a:r>
              <a:rPr lang="en-US" sz="1000" b="1" spc="70" err="1">
                <a:solidFill>
                  <a:srgbClr val="4F81BD"/>
                </a:solidFill>
                <a:latin typeface="Arial"/>
                <a:cs typeface="Arial"/>
              </a:rPr>
              <a:t>ArtsActionFund</a:t>
            </a:r>
            <a:endParaRPr lang="en-US" sz="1000" b="1" cap="all" spc="70">
              <a:solidFill>
                <a:srgbClr val="4F81BD"/>
              </a:solidFill>
              <a:latin typeface="Arial"/>
              <a:cs typeface="Arial"/>
            </a:endParaRPr>
          </a:p>
        </p:txBody>
      </p:sp>
      <p:pic>
        <p:nvPicPr>
          <p:cNvPr id="12" name="Picture 9" descr="C:\Users\vmurraybaatin\Pictures\Transparent Export Wizard-1.gif">
            <a:extLst>
              <a:ext uri="{FF2B5EF4-FFF2-40B4-BE49-F238E27FC236}">
                <a16:creationId xmlns:a16="http://schemas.microsoft.com/office/drawing/2014/main" id="{E24A6CDD-BE55-DCAD-504D-4D03B4181396}"/>
              </a:ext>
            </a:extLst>
          </p:cNvPr>
          <p:cNvPicPr>
            <a:picLocks noChangeAspect="1" noChangeArrowheads="1"/>
          </p:cNvPicPr>
          <p:nvPr/>
        </p:nvPicPr>
        <p:blipFill>
          <a:blip r:embed="rId8" cstate="print"/>
          <a:srcRect/>
          <a:stretch>
            <a:fillRect/>
          </a:stretch>
        </p:blipFill>
        <p:spPr bwMode="auto">
          <a:xfrm>
            <a:off x="3231715" y="5708617"/>
            <a:ext cx="2019851" cy="1064328"/>
          </a:xfrm>
          <a:prstGeom prst="rect">
            <a:avLst/>
          </a:prstGeom>
          <a:noFill/>
        </p:spPr>
      </p:pic>
    </p:spTree>
    <p:extLst>
      <p:ext uri="{BB962C8B-B14F-4D97-AF65-F5344CB8AC3E}">
        <p14:creationId xmlns:p14="http://schemas.microsoft.com/office/powerpoint/2010/main" val="2894306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3"/>
          <a:srcRect b="97727"/>
          <a:stretch>
            <a:fillRect/>
          </a:stretch>
        </p:blipFill>
        <p:spPr>
          <a:xfrm>
            <a:off x="0" y="0"/>
            <a:ext cx="9144000" cy="304801"/>
          </a:xfrm>
          <a:prstGeom prst="rect">
            <a:avLst/>
          </a:prstGeom>
          <a:noFill/>
          <a:ln w="9525">
            <a:noFill/>
            <a:miter lim="800000"/>
          </a:ln>
        </p:spPr>
      </p:pic>
      <p:sp>
        <p:nvSpPr>
          <p:cNvPr id="11" name="Title 1">
            <a:extLst>
              <a:ext uri="{FF2B5EF4-FFF2-40B4-BE49-F238E27FC236}">
                <a16:creationId xmlns:a16="http://schemas.microsoft.com/office/drawing/2014/main" id="{89AAC90F-A229-564A-A38D-0A42F0E21C91}"/>
              </a:ext>
            </a:extLst>
          </p:cNvPr>
          <p:cNvSpPr txBox="1"/>
          <p:nvPr/>
        </p:nvSpPr>
        <p:spPr>
          <a:xfrm>
            <a:off x="548422" y="499326"/>
            <a:ext cx="8021838"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a:effectLst>
                  <a:outerShdw blurRad="38100" dist="38100" dir="2700000" algn="tl">
                    <a:srgbClr val="000000">
                      <a:alpha val="43137"/>
                    </a:srgbClr>
                  </a:outerShdw>
                </a:effectLst>
              </a:rPr>
              <a:t>Lame Duck Session – Tax Bill</a:t>
            </a:r>
          </a:p>
        </p:txBody>
      </p:sp>
      <p:sp>
        <p:nvSpPr>
          <p:cNvPr id="12" name="Content Placeholder 2">
            <a:extLst>
              <a:ext uri="{FF2B5EF4-FFF2-40B4-BE49-F238E27FC236}">
                <a16:creationId xmlns:a16="http://schemas.microsoft.com/office/drawing/2014/main" id="{EB1DAB49-59CD-CB45-A591-9A3F46B66063}"/>
              </a:ext>
            </a:extLst>
          </p:cNvPr>
          <p:cNvSpPr txBox="1"/>
          <p:nvPr/>
        </p:nvSpPr>
        <p:spPr>
          <a:xfrm>
            <a:off x="548422" y="1598177"/>
            <a:ext cx="8231594" cy="4303613"/>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175" lvl="1" algn="l"/>
            <a:r>
              <a:rPr lang="en-US" sz="2600">
                <a:solidFill>
                  <a:schemeClr val="tx1"/>
                </a:solidFill>
              </a:rPr>
              <a:t>Democrats and Republicans trying to coalesce around R&amp;D and tax credit extensions. Legislation would have narrow focus but several items in play:</a:t>
            </a:r>
          </a:p>
          <a:p>
            <a:pPr marL="3175" lvl="1" algn="l"/>
            <a:endParaRPr lang="en-US" sz="2600">
              <a:solidFill>
                <a:schemeClr val="tx1"/>
              </a:solidFill>
            </a:endParaRPr>
          </a:p>
          <a:p>
            <a:pPr marL="460375" lvl="1" indent="-457200" algn="l">
              <a:buFont typeface="Arial" panose="020B0604020202020204" pitchFamily="34" charset="0"/>
              <a:buChar char="•"/>
            </a:pPr>
            <a:r>
              <a:rPr lang="en-US" sz="2600">
                <a:solidFill>
                  <a:schemeClr val="tx1"/>
                </a:solidFill>
              </a:rPr>
              <a:t>Performing Artists Parity in Tax Act (PATPA)</a:t>
            </a:r>
            <a:endParaRPr lang="en-US" sz="2600">
              <a:solidFill>
                <a:schemeClr val="tx1"/>
              </a:solidFill>
              <a:cs typeface="Calibri"/>
            </a:endParaRPr>
          </a:p>
          <a:p>
            <a:pPr marL="460375" lvl="1" indent="-457200" algn="l">
              <a:buFont typeface="Arial" panose="020B0604020202020204" pitchFamily="34" charset="0"/>
              <a:buChar char="•"/>
            </a:pPr>
            <a:r>
              <a:rPr lang="en-US" sz="2600">
                <a:solidFill>
                  <a:schemeClr val="tx1"/>
                </a:solidFill>
              </a:rPr>
              <a:t>Universal Charitable Deduction </a:t>
            </a:r>
            <a:endParaRPr lang="en-US" sz="2600">
              <a:solidFill>
                <a:schemeClr val="tx1"/>
              </a:solidFill>
              <a:cs typeface="Calibri"/>
            </a:endParaRPr>
          </a:p>
          <a:p>
            <a:pPr marL="460375" lvl="1" indent="-457200" algn="l">
              <a:buFont typeface="Arial" panose="020B0604020202020204" pitchFamily="34" charset="0"/>
              <a:buChar char="•"/>
            </a:pPr>
            <a:r>
              <a:rPr lang="en-US" sz="2600">
                <a:solidFill>
                  <a:schemeClr val="tx1"/>
                </a:solidFill>
              </a:rPr>
              <a:t>Employee Retention Tax Credit Reinstatement </a:t>
            </a:r>
            <a:endParaRPr lang="en-US" sz="2600">
              <a:solidFill>
                <a:schemeClr val="tx1"/>
              </a:solidFill>
              <a:cs typeface="Calibri"/>
            </a:endParaRPr>
          </a:p>
          <a:p>
            <a:pPr marL="460375" lvl="1" indent="-457200" algn="l">
              <a:buFont typeface="Arial" panose="020B0604020202020204" pitchFamily="34" charset="0"/>
              <a:buChar char="•"/>
            </a:pPr>
            <a:r>
              <a:rPr lang="en-US" sz="2600">
                <a:solidFill>
                  <a:schemeClr val="tx1"/>
                </a:solidFill>
              </a:rPr>
              <a:t>Legacy IRA Act</a:t>
            </a:r>
            <a:endParaRPr lang="en-US" sz="2600">
              <a:solidFill>
                <a:schemeClr val="tx1"/>
              </a:solidFill>
              <a:cs typeface="Calibri"/>
            </a:endParaRPr>
          </a:p>
          <a:p>
            <a:pPr marL="3175" lvl="1" algn="l"/>
            <a:endParaRPr lang="en-US" sz="2600">
              <a:solidFill>
                <a:schemeClr val="tx1"/>
              </a:solidFill>
            </a:endParaRPr>
          </a:p>
          <a:p>
            <a:pPr marL="746125" lvl="2" indent="-285750" algn="l">
              <a:buFont typeface="Courier New" panose="02070309020205020404" pitchFamily="49" charset="0"/>
              <a:buChar char="o"/>
            </a:pPr>
            <a:endParaRPr lang="en-US" sz="1800">
              <a:solidFill>
                <a:srgbClr val="002060"/>
              </a:solidFill>
            </a:endParaRPr>
          </a:p>
          <a:p>
            <a:pPr lvl="1" algn="l"/>
            <a:endParaRPr lang="en-US" sz="1600">
              <a:solidFill>
                <a:srgbClr val="002060"/>
              </a:solidFill>
            </a:endParaRPr>
          </a:p>
        </p:txBody>
      </p:sp>
      <p:sp>
        <p:nvSpPr>
          <p:cNvPr id="20" name="Content Placeholder 2">
            <a:extLst>
              <a:ext uri="{FF2B5EF4-FFF2-40B4-BE49-F238E27FC236}">
                <a16:creationId xmlns:a16="http://schemas.microsoft.com/office/drawing/2014/main" id="{A5DA7685-67C6-1342-9D06-BD5E8E3A0999}"/>
              </a:ext>
            </a:extLst>
          </p:cNvPr>
          <p:cNvSpPr txBox="1"/>
          <p:nvPr/>
        </p:nvSpPr>
        <p:spPr>
          <a:xfrm>
            <a:off x="87747" y="4339771"/>
            <a:ext cx="5904469" cy="144623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922338" lvl="2" algn="l"/>
            <a:endParaRPr lang="en-US" sz="2200">
              <a:solidFill>
                <a:srgbClr val="002060"/>
              </a:solidFill>
            </a:endParaRPr>
          </a:p>
          <a:p>
            <a:pPr marL="803275" lvl="2" indent="-342900" algn="l">
              <a:buFont typeface="Courier New" panose="02070309020205020404" pitchFamily="49" charset="0"/>
              <a:buChar char="o"/>
            </a:pPr>
            <a:endParaRPr lang="en-US" sz="2200">
              <a:solidFill>
                <a:srgbClr val="002060"/>
              </a:solidFill>
            </a:endParaRPr>
          </a:p>
          <a:p>
            <a:pPr marL="746125" lvl="2" indent="-285750" algn="l">
              <a:buFont typeface="Courier New" panose="02070309020205020404" pitchFamily="49" charset="0"/>
              <a:buChar char="o"/>
            </a:pPr>
            <a:endParaRPr lang="en-US" sz="1800">
              <a:solidFill>
                <a:srgbClr val="002060"/>
              </a:solidFill>
            </a:endParaRPr>
          </a:p>
          <a:p>
            <a:pPr lvl="1" algn="l"/>
            <a:endParaRPr lang="en-US" sz="1600">
              <a:solidFill>
                <a:srgbClr val="002060"/>
              </a:solidFill>
            </a:endParaRPr>
          </a:p>
        </p:txBody>
      </p:sp>
      <p:pic>
        <p:nvPicPr>
          <p:cNvPr id="2" name="Picture 1" descr="Logo&#10;&#10;Description automatically generated">
            <a:extLst>
              <a:ext uri="{FF2B5EF4-FFF2-40B4-BE49-F238E27FC236}">
                <a16:creationId xmlns:a16="http://schemas.microsoft.com/office/drawing/2014/main" id="{815B2460-9E5F-FBFA-10C1-88C53875A09F}"/>
              </a:ext>
            </a:extLst>
          </p:cNvPr>
          <p:cNvPicPr>
            <a:picLocks noChangeAspect="1"/>
          </p:cNvPicPr>
          <p:nvPr/>
        </p:nvPicPr>
        <p:blipFill>
          <a:blip r:embed="rId4"/>
          <a:stretch>
            <a:fillRect/>
          </a:stretch>
        </p:blipFill>
        <p:spPr>
          <a:xfrm>
            <a:off x="5654097" y="5798617"/>
            <a:ext cx="922067" cy="894650"/>
          </a:xfrm>
          <a:prstGeom prst="rect">
            <a:avLst/>
          </a:prstGeom>
        </p:spPr>
      </p:pic>
      <p:pic>
        <p:nvPicPr>
          <p:cNvPr id="3" name="Picture 2" descr="afta_logo_color_horz.jpg">
            <a:extLst>
              <a:ext uri="{FF2B5EF4-FFF2-40B4-BE49-F238E27FC236}">
                <a16:creationId xmlns:a16="http://schemas.microsoft.com/office/drawing/2014/main" id="{946343C3-FF8D-36BA-4AB5-8C6067A94750}"/>
              </a:ext>
            </a:extLst>
          </p:cNvPr>
          <p:cNvPicPr>
            <a:picLocks noChangeAspect="1"/>
          </p:cNvPicPr>
          <p:nvPr/>
        </p:nvPicPr>
        <p:blipFill>
          <a:blip r:embed="rId5" cstate="print"/>
          <a:stretch>
            <a:fillRect/>
          </a:stretch>
        </p:blipFill>
        <p:spPr>
          <a:xfrm>
            <a:off x="235937" y="5834510"/>
            <a:ext cx="2466680" cy="788225"/>
          </a:xfrm>
          <a:prstGeom prst="rect">
            <a:avLst/>
          </a:prstGeom>
        </p:spPr>
      </p:pic>
      <p:sp>
        <p:nvSpPr>
          <p:cNvPr id="4" name="TextBox 3">
            <a:extLst>
              <a:ext uri="{FF2B5EF4-FFF2-40B4-BE49-F238E27FC236}">
                <a16:creationId xmlns:a16="http://schemas.microsoft.com/office/drawing/2014/main" id="{32961D15-CD63-BFAE-9846-CAEEC0752D3A}"/>
              </a:ext>
            </a:extLst>
          </p:cNvPr>
          <p:cNvSpPr txBox="1"/>
          <p:nvPr/>
        </p:nvSpPr>
        <p:spPr>
          <a:xfrm>
            <a:off x="7152523" y="5891766"/>
            <a:ext cx="1811415" cy="730969"/>
          </a:xfrm>
          <a:prstGeom prst="rect">
            <a:avLst/>
          </a:prstGeom>
          <a:noFill/>
        </p:spPr>
        <p:txBody>
          <a:bodyPr wrap="square" lIns="91440" tIns="45720" rIns="91440" bIns="45720" rtlCol="0" anchor="t">
            <a:spAutoFit/>
          </a:bodyPr>
          <a:lstStyle/>
          <a:p>
            <a:r>
              <a:rPr lang="en-US" sz="1100" kern="900" err="1">
                <a:solidFill>
                  <a:srgbClr val="4F81BD"/>
                </a:solidFill>
                <a:latin typeface="Arial"/>
                <a:cs typeface="Arial"/>
              </a:rPr>
              <a:t>A</a:t>
            </a:r>
            <a:r>
              <a:rPr lang="en-US" sz="1050" kern="900" err="1">
                <a:solidFill>
                  <a:srgbClr val="4F81BD"/>
                </a:solidFill>
                <a:latin typeface="Arial"/>
                <a:cs typeface="Arial"/>
              </a:rPr>
              <a:t>mericans</a:t>
            </a:r>
            <a:r>
              <a:rPr lang="en-US" sz="1100" kern="900" err="1">
                <a:solidFill>
                  <a:srgbClr val="4F81BD"/>
                </a:solidFill>
                <a:latin typeface="Arial"/>
                <a:cs typeface="Arial"/>
              </a:rPr>
              <a:t>F</a:t>
            </a:r>
            <a:r>
              <a:rPr lang="en-US" sz="1050" kern="900" err="1">
                <a:solidFill>
                  <a:srgbClr val="4F81BD"/>
                </a:solidFill>
                <a:latin typeface="Arial"/>
                <a:cs typeface="Arial"/>
              </a:rPr>
              <a:t>or</a:t>
            </a:r>
            <a:r>
              <a:rPr lang="en-US" sz="1100" kern="900" err="1">
                <a:solidFill>
                  <a:srgbClr val="4F81BD"/>
                </a:solidFill>
                <a:latin typeface="Arial"/>
                <a:cs typeface="Arial"/>
              </a:rPr>
              <a:t>T</a:t>
            </a:r>
            <a:r>
              <a:rPr lang="en-US" sz="1050" kern="900" err="1">
                <a:solidFill>
                  <a:srgbClr val="4F81BD"/>
                </a:solidFill>
                <a:latin typeface="Arial"/>
                <a:cs typeface="Arial"/>
              </a:rPr>
              <a:t>he</a:t>
            </a:r>
            <a:r>
              <a:rPr lang="en-US" sz="1100" kern="900" err="1">
                <a:solidFill>
                  <a:srgbClr val="4F81BD"/>
                </a:solidFill>
                <a:latin typeface="Arial"/>
                <a:cs typeface="Arial"/>
              </a:rPr>
              <a:t>A</a:t>
            </a:r>
            <a:r>
              <a:rPr lang="en-US" sz="1050" kern="900" err="1">
                <a:solidFill>
                  <a:srgbClr val="4F81BD"/>
                </a:solidFill>
                <a:latin typeface="Arial"/>
                <a:cs typeface="Arial"/>
              </a:rPr>
              <a:t>rts.org</a:t>
            </a:r>
            <a:endParaRPr lang="en-US" sz="1050" kern="900">
              <a:solidFill>
                <a:srgbClr val="4F81BD"/>
              </a:solidFill>
              <a:latin typeface="Arial"/>
              <a:cs typeface="Arial"/>
            </a:endParaRPr>
          </a:p>
          <a:p>
            <a:r>
              <a:rPr lang="en-US" sz="1000" spc="70" err="1">
                <a:solidFill>
                  <a:srgbClr val="4F81BD"/>
                </a:solidFill>
                <a:latin typeface="Arial"/>
                <a:cs typeface="Arial"/>
              </a:rPr>
              <a:t>ArtsActionFund.org</a:t>
            </a:r>
            <a:endParaRPr lang="en-US" sz="1000" spc="70">
              <a:solidFill>
                <a:srgbClr val="4F81BD"/>
              </a:solidFill>
              <a:latin typeface="Arial"/>
              <a:cs typeface="Arial"/>
            </a:endParaRPr>
          </a:p>
          <a:p>
            <a:r>
              <a:rPr lang="en-US" sz="1000" b="1" cap="all" spc="70">
                <a:solidFill>
                  <a:srgbClr val="4F81BD"/>
                </a:solidFill>
                <a:latin typeface="Arial"/>
                <a:cs typeface="Arial"/>
              </a:rPr>
              <a:t>@</a:t>
            </a:r>
            <a:r>
              <a:rPr lang="en-US" sz="1050" b="1" spc="70">
                <a:solidFill>
                  <a:srgbClr val="4F81BD"/>
                </a:solidFill>
                <a:latin typeface="Arial"/>
                <a:cs typeface="Arial"/>
              </a:rPr>
              <a:t>Americans4A</a:t>
            </a:r>
            <a:r>
              <a:rPr lang="en-US" sz="1000" b="1" spc="70">
                <a:solidFill>
                  <a:srgbClr val="4F81BD"/>
                </a:solidFill>
                <a:latin typeface="Arial"/>
                <a:cs typeface="Arial"/>
              </a:rPr>
              <a:t>rts</a:t>
            </a:r>
            <a:endParaRPr lang="en-US">
              <a:solidFill>
                <a:srgbClr val="4F81BD"/>
              </a:solidFill>
              <a:latin typeface="Arial"/>
              <a:cs typeface="Arial"/>
            </a:endParaRPr>
          </a:p>
          <a:p>
            <a:r>
              <a:rPr lang="en-US" sz="1000" b="1" cap="all" spc="70">
                <a:solidFill>
                  <a:srgbClr val="4F81BD"/>
                </a:solidFill>
                <a:latin typeface="Arial"/>
                <a:cs typeface="Arial"/>
              </a:rPr>
              <a:t>@</a:t>
            </a:r>
            <a:r>
              <a:rPr lang="en-US" sz="1000" b="1" spc="70" err="1">
                <a:solidFill>
                  <a:srgbClr val="4F81BD"/>
                </a:solidFill>
                <a:latin typeface="Arial"/>
                <a:cs typeface="Arial"/>
              </a:rPr>
              <a:t>ArtsActionFund</a:t>
            </a:r>
            <a:endParaRPr lang="en-US" sz="1000" b="1" cap="all" spc="70">
              <a:solidFill>
                <a:srgbClr val="4F81BD"/>
              </a:solidFill>
              <a:latin typeface="Arial"/>
              <a:cs typeface="Arial"/>
            </a:endParaRPr>
          </a:p>
        </p:txBody>
      </p:sp>
      <p:pic>
        <p:nvPicPr>
          <p:cNvPr id="6" name="Picture 9" descr="C:\Users\vmurraybaatin\Pictures\Transparent Export Wizard-1.gif">
            <a:extLst>
              <a:ext uri="{FF2B5EF4-FFF2-40B4-BE49-F238E27FC236}">
                <a16:creationId xmlns:a16="http://schemas.microsoft.com/office/drawing/2014/main" id="{BCBFBB12-9834-B9F2-A48A-19CD5B0A694A}"/>
              </a:ext>
            </a:extLst>
          </p:cNvPr>
          <p:cNvPicPr>
            <a:picLocks noChangeAspect="1" noChangeArrowheads="1"/>
          </p:cNvPicPr>
          <p:nvPr/>
        </p:nvPicPr>
        <p:blipFill>
          <a:blip r:embed="rId6" cstate="print"/>
          <a:srcRect/>
          <a:stretch>
            <a:fillRect/>
          </a:stretch>
        </p:blipFill>
        <p:spPr bwMode="auto">
          <a:xfrm>
            <a:off x="3231715" y="5708617"/>
            <a:ext cx="2019851" cy="1064328"/>
          </a:xfrm>
          <a:prstGeom prst="rect">
            <a:avLst/>
          </a:prstGeom>
          <a:noFill/>
        </p:spPr>
      </p:pic>
    </p:spTree>
    <p:extLst>
      <p:ext uri="{BB962C8B-B14F-4D97-AF65-F5344CB8AC3E}">
        <p14:creationId xmlns:p14="http://schemas.microsoft.com/office/powerpoint/2010/main" val="3479199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3" cstate="print"/>
          <a:srcRect b="97727"/>
          <a:stretch>
            <a:fillRect/>
          </a:stretch>
        </p:blipFill>
        <p:spPr bwMode="auto">
          <a:xfrm>
            <a:off x="0" y="0"/>
            <a:ext cx="9144000" cy="304801"/>
          </a:xfrm>
          <a:prstGeom prst="rect">
            <a:avLst/>
          </a:prstGeom>
          <a:noFill/>
          <a:ln w="9525">
            <a:noFill/>
            <a:miter lim="800000"/>
            <a:headEnd/>
            <a:tailEnd/>
          </a:ln>
        </p:spPr>
      </p:pic>
      <p:sp>
        <p:nvSpPr>
          <p:cNvPr id="2" name="Title 1">
            <a:extLst>
              <a:ext uri="{FF2B5EF4-FFF2-40B4-BE49-F238E27FC236}">
                <a16:creationId xmlns:a16="http://schemas.microsoft.com/office/drawing/2014/main" id="{DADD9A90-5746-022F-9B5A-6DE67779A2A6}"/>
              </a:ext>
            </a:extLst>
          </p:cNvPr>
          <p:cNvSpPr txBox="1">
            <a:spLocks/>
          </p:cNvSpPr>
          <p:nvPr/>
        </p:nvSpPr>
        <p:spPr>
          <a:xfrm>
            <a:off x="609599" y="2352119"/>
            <a:ext cx="7924800" cy="146029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857250" indent="-857250" algn="l">
              <a:buFont typeface="Arial"/>
              <a:buChar char="•"/>
            </a:pPr>
            <a:endParaRPr lang="en-US" sz="6000">
              <a:cs typeface="Calibri"/>
            </a:endParaRPr>
          </a:p>
        </p:txBody>
      </p:sp>
      <p:sp>
        <p:nvSpPr>
          <p:cNvPr id="4" name="Content Placeholder 3">
            <a:extLst>
              <a:ext uri="{FF2B5EF4-FFF2-40B4-BE49-F238E27FC236}">
                <a16:creationId xmlns:a16="http://schemas.microsoft.com/office/drawing/2014/main" id="{7DA30CE9-C7FA-3723-837C-DA81715992C1}"/>
              </a:ext>
            </a:extLst>
          </p:cNvPr>
          <p:cNvSpPr>
            <a:spLocks noGrp="1"/>
          </p:cNvSpPr>
          <p:nvPr>
            <p:ph sz="half" idx="1"/>
          </p:nvPr>
        </p:nvSpPr>
        <p:spPr>
          <a:xfrm>
            <a:off x="409821" y="1416999"/>
            <a:ext cx="8359928" cy="4079540"/>
          </a:xfrm>
        </p:spPr>
        <p:txBody>
          <a:bodyPr vert="horz" lIns="91440" tIns="45720" rIns="91440" bIns="45720" rtlCol="0" anchor="t">
            <a:noAutofit/>
          </a:bodyPr>
          <a:lstStyle/>
          <a:p>
            <a:r>
              <a:rPr lang="en-US">
                <a:cs typeface="Calibri"/>
              </a:rPr>
              <a:t>Monitor and create legislation that advances DEI in the arts and arts education </a:t>
            </a:r>
          </a:p>
          <a:p>
            <a:pPr marL="0" indent="0">
              <a:buNone/>
            </a:pPr>
            <a:endParaRPr lang="en-US" sz="1000">
              <a:cs typeface="Calibri"/>
            </a:endParaRPr>
          </a:p>
          <a:p>
            <a:r>
              <a:rPr lang="en-US">
                <a:cs typeface="Calibri"/>
              </a:rPr>
              <a:t>Working to advance existing DEI efforts within federal agencies, such as the NEA</a:t>
            </a:r>
          </a:p>
          <a:p>
            <a:endParaRPr lang="en-US" sz="1000">
              <a:cs typeface="Calibri"/>
            </a:endParaRPr>
          </a:p>
          <a:p>
            <a:r>
              <a:rPr lang="en-US">
                <a:cs typeface="Calibri"/>
              </a:rPr>
              <a:t>Worked with arts advocates to advance DEI efforts on the state level </a:t>
            </a:r>
          </a:p>
          <a:p>
            <a:endParaRPr lang="en-US" sz="1000">
              <a:cs typeface="Calibri"/>
            </a:endParaRPr>
          </a:p>
          <a:p>
            <a:r>
              <a:rPr lang="en-US">
                <a:cs typeface="Calibri"/>
              </a:rPr>
              <a:t>Creating pipeline opportunities for diverse communities</a:t>
            </a:r>
          </a:p>
          <a:p>
            <a:endParaRPr lang="en-US">
              <a:cs typeface="Calibri"/>
            </a:endParaRPr>
          </a:p>
        </p:txBody>
      </p:sp>
      <p:pic>
        <p:nvPicPr>
          <p:cNvPr id="6" name="Picture 5" descr="Logo&#10;&#10;Description automatically generated">
            <a:extLst>
              <a:ext uri="{FF2B5EF4-FFF2-40B4-BE49-F238E27FC236}">
                <a16:creationId xmlns:a16="http://schemas.microsoft.com/office/drawing/2014/main" id="{53092E08-5ADD-54D8-1497-9A14E015DF58}"/>
              </a:ext>
            </a:extLst>
          </p:cNvPr>
          <p:cNvPicPr>
            <a:picLocks noChangeAspect="1"/>
          </p:cNvPicPr>
          <p:nvPr/>
        </p:nvPicPr>
        <p:blipFill>
          <a:blip r:embed="rId4"/>
          <a:stretch>
            <a:fillRect/>
          </a:stretch>
        </p:blipFill>
        <p:spPr>
          <a:xfrm>
            <a:off x="5654097" y="5798617"/>
            <a:ext cx="922067" cy="894650"/>
          </a:xfrm>
          <a:prstGeom prst="rect">
            <a:avLst/>
          </a:prstGeom>
        </p:spPr>
      </p:pic>
      <p:pic>
        <p:nvPicPr>
          <p:cNvPr id="7" name="Picture 6" descr="afta_logo_color_horz.jpg">
            <a:extLst>
              <a:ext uri="{FF2B5EF4-FFF2-40B4-BE49-F238E27FC236}">
                <a16:creationId xmlns:a16="http://schemas.microsoft.com/office/drawing/2014/main" id="{84C28A9F-990A-1830-92DC-CEBA3F8FF658}"/>
              </a:ext>
            </a:extLst>
          </p:cNvPr>
          <p:cNvPicPr>
            <a:picLocks noChangeAspect="1"/>
          </p:cNvPicPr>
          <p:nvPr/>
        </p:nvPicPr>
        <p:blipFill>
          <a:blip r:embed="rId5" cstate="print"/>
          <a:stretch>
            <a:fillRect/>
          </a:stretch>
        </p:blipFill>
        <p:spPr>
          <a:xfrm>
            <a:off x="235937" y="5834510"/>
            <a:ext cx="2466680" cy="788225"/>
          </a:xfrm>
          <a:prstGeom prst="rect">
            <a:avLst/>
          </a:prstGeom>
        </p:spPr>
      </p:pic>
      <p:sp>
        <p:nvSpPr>
          <p:cNvPr id="10" name="TextBox 9">
            <a:extLst>
              <a:ext uri="{FF2B5EF4-FFF2-40B4-BE49-F238E27FC236}">
                <a16:creationId xmlns:a16="http://schemas.microsoft.com/office/drawing/2014/main" id="{8F0E8A20-C78E-7AB0-7179-1D58B0F1FDBA}"/>
              </a:ext>
            </a:extLst>
          </p:cNvPr>
          <p:cNvSpPr txBox="1"/>
          <p:nvPr/>
        </p:nvSpPr>
        <p:spPr>
          <a:xfrm>
            <a:off x="7152523" y="5891766"/>
            <a:ext cx="1811415" cy="730969"/>
          </a:xfrm>
          <a:prstGeom prst="rect">
            <a:avLst/>
          </a:prstGeom>
          <a:noFill/>
        </p:spPr>
        <p:txBody>
          <a:bodyPr wrap="square" lIns="91440" tIns="45720" rIns="91440" bIns="45720" rtlCol="0" anchor="t">
            <a:spAutoFit/>
          </a:bodyPr>
          <a:lstStyle/>
          <a:p>
            <a:r>
              <a:rPr lang="en-US" sz="1100" kern="900" err="1">
                <a:solidFill>
                  <a:srgbClr val="4F81BD"/>
                </a:solidFill>
                <a:latin typeface="Arial"/>
                <a:cs typeface="Arial"/>
              </a:rPr>
              <a:t>A</a:t>
            </a:r>
            <a:r>
              <a:rPr lang="en-US" sz="1050" kern="900" err="1">
                <a:solidFill>
                  <a:srgbClr val="4F81BD"/>
                </a:solidFill>
                <a:latin typeface="Arial"/>
                <a:cs typeface="Arial"/>
              </a:rPr>
              <a:t>mericans</a:t>
            </a:r>
            <a:r>
              <a:rPr lang="en-US" sz="1100" kern="900" err="1">
                <a:solidFill>
                  <a:srgbClr val="4F81BD"/>
                </a:solidFill>
                <a:latin typeface="Arial"/>
                <a:cs typeface="Arial"/>
              </a:rPr>
              <a:t>F</a:t>
            </a:r>
            <a:r>
              <a:rPr lang="en-US" sz="1050" kern="900" err="1">
                <a:solidFill>
                  <a:srgbClr val="4F81BD"/>
                </a:solidFill>
                <a:latin typeface="Arial"/>
                <a:cs typeface="Arial"/>
              </a:rPr>
              <a:t>or</a:t>
            </a:r>
            <a:r>
              <a:rPr lang="en-US" sz="1100" kern="900" err="1">
                <a:solidFill>
                  <a:srgbClr val="4F81BD"/>
                </a:solidFill>
                <a:latin typeface="Arial"/>
                <a:cs typeface="Arial"/>
              </a:rPr>
              <a:t>T</a:t>
            </a:r>
            <a:r>
              <a:rPr lang="en-US" sz="1050" kern="900" err="1">
                <a:solidFill>
                  <a:srgbClr val="4F81BD"/>
                </a:solidFill>
                <a:latin typeface="Arial"/>
                <a:cs typeface="Arial"/>
              </a:rPr>
              <a:t>he</a:t>
            </a:r>
            <a:r>
              <a:rPr lang="en-US" sz="1100" kern="900" err="1">
                <a:solidFill>
                  <a:srgbClr val="4F81BD"/>
                </a:solidFill>
                <a:latin typeface="Arial"/>
                <a:cs typeface="Arial"/>
              </a:rPr>
              <a:t>A</a:t>
            </a:r>
            <a:r>
              <a:rPr lang="en-US" sz="1050" kern="900" err="1">
                <a:solidFill>
                  <a:srgbClr val="4F81BD"/>
                </a:solidFill>
                <a:latin typeface="Arial"/>
                <a:cs typeface="Arial"/>
              </a:rPr>
              <a:t>rts.org</a:t>
            </a:r>
            <a:endParaRPr lang="en-US" sz="1050" kern="900">
              <a:solidFill>
                <a:srgbClr val="4F81BD"/>
              </a:solidFill>
              <a:latin typeface="Arial"/>
              <a:cs typeface="Arial"/>
            </a:endParaRPr>
          </a:p>
          <a:p>
            <a:r>
              <a:rPr lang="en-US" sz="1000" spc="70" err="1">
                <a:solidFill>
                  <a:srgbClr val="4F81BD"/>
                </a:solidFill>
                <a:latin typeface="Arial"/>
                <a:cs typeface="Arial"/>
              </a:rPr>
              <a:t>ArtsActionFund.org</a:t>
            </a:r>
            <a:endParaRPr lang="en-US" sz="1000" spc="70">
              <a:solidFill>
                <a:srgbClr val="4F81BD"/>
              </a:solidFill>
              <a:latin typeface="Arial"/>
              <a:cs typeface="Arial"/>
            </a:endParaRPr>
          </a:p>
          <a:p>
            <a:r>
              <a:rPr lang="en-US" sz="1000" b="1" cap="all" spc="70">
                <a:solidFill>
                  <a:srgbClr val="4F81BD"/>
                </a:solidFill>
                <a:latin typeface="Arial"/>
                <a:cs typeface="Arial"/>
              </a:rPr>
              <a:t>@</a:t>
            </a:r>
            <a:r>
              <a:rPr lang="en-US" sz="1050" b="1" spc="70">
                <a:solidFill>
                  <a:srgbClr val="4F81BD"/>
                </a:solidFill>
                <a:latin typeface="Arial"/>
                <a:cs typeface="Arial"/>
              </a:rPr>
              <a:t>Americans4A</a:t>
            </a:r>
            <a:r>
              <a:rPr lang="en-US" sz="1000" b="1" spc="70">
                <a:solidFill>
                  <a:srgbClr val="4F81BD"/>
                </a:solidFill>
                <a:latin typeface="Arial"/>
                <a:cs typeface="Arial"/>
              </a:rPr>
              <a:t>rts</a:t>
            </a:r>
            <a:endParaRPr lang="en-US">
              <a:solidFill>
                <a:srgbClr val="4F81BD"/>
              </a:solidFill>
              <a:latin typeface="Arial"/>
              <a:cs typeface="Arial"/>
            </a:endParaRPr>
          </a:p>
          <a:p>
            <a:r>
              <a:rPr lang="en-US" sz="1000" b="1" cap="all" spc="70">
                <a:solidFill>
                  <a:srgbClr val="4F81BD"/>
                </a:solidFill>
                <a:latin typeface="Arial"/>
                <a:cs typeface="Arial"/>
              </a:rPr>
              <a:t>@</a:t>
            </a:r>
            <a:r>
              <a:rPr lang="en-US" sz="1000" b="1" spc="70" err="1">
                <a:solidFill>
                  <a:srgbClr val="4F81BD"/>
                </a:solidFill>
                <a:latin typeface="Arial"/>
                <a:cs typeface="Arial"/>
              </a:rPr>
              <a:t>ArtsActionFund</a:t>
            </a:r>
            <a:endParaRPr lang="en-US" sz="1000" b="1" cap="all" spc="70">
              <a:solidFill>
                <a:srgbClr val="4F81BD"/>
              </a:solidFill>
              <a:latin typeface="Arial"/>
              <a:cs typeface="Arial"/>
            </a:endParaRPr>
          </a:p>
        </p:txBody>
      </p:sp>
      <p:pic>
        <p:nvPicPr>
          <p:cNvPr id="11" name="Picture 9" descr="C:\Users\vmurraybaatin\Pictures\Transparent Export Wizard-1.gif">
            <a:extLst>
              <a:ext uri="{FF2B5EF4-FFF2-40B4-BE49-F238E27FC236}">
                <a16:creationId xmlns:a16="http://schemas.microsoft.com/office/drawing/2014/main" id="{5EA10DEE-7A9D-B0C1-E946-37AA362A441D}"/>
              </a:ext>
            </a:extLst>
          </p:cNvPr>
          <p:cNvPicPr>
            <a:picLocks noChangeAspect="1" noChangeArrowheads="1"/>
          </p:cNvPicPr>
          <p:nvPr/>
        </p:nvPicPr>
        <p:blipFill>
          <a:blip r:embed="rId6" cstate="print"/>
          <a:srcRect/>
          <a:stretch>
            <a:fillRect/>
          </a:stretch>
        </p:blipFill>
        <p:spPr bwMode="auto">
          <a:xfrm>
            <a:off x="3231715" y="5708617"/>
            <a:ext cx="2019851" cy="1064328"/>
          </a:xfrm>
          <a:prstGeom prst="rect">
            <a:avLst/>
          </a:prstGeom>
          <a:noFill/>
        </p:spPr>
      </p:pic>
      <p:sp>
        <p:nvSpPr>
          <p:cNvPr id="12" name="Title 1">
            <a:extLst>
              <a:ext uri="{FF2B5EF4-FFF2-40B4-BE49-F238E27FC236}">
                <a16:creationId xmlns:a16="http://schemas.microsoft.com/office/drawing/2014/main" id="{E0753F4F-BC5E-A545-4D7C-AB9FD15F7183}"/>
              </a:ext>
            </a:extLst>
          </p:cNvPr>
          <p:cNvSpPr txBox="1"/>
          <p:nvPr/>
        </p:nvSpPr>
        <p:spPr>
          <a:xfrm>
            <a:off x="374249" y="426670"/>
            <a:ext cx="83955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00">
                <a:effectLst>
                  <a:outerShdw blurRad="38100" dist="38100" dir="2700000" algn="tl">
                    <a:srgbClr val="000000">
                      <a:alpha val="43137"/>
                    </a:srgbClr>
                  </a:outerShdw>
                </a:effectLst>
              </a:rPr>
              <a:t>Diversity, Equity and Inclusion (DEI) Goals</a:t>
            </a:r>
          </a:p>
        </p:txBody>
      </p:sp>
    </p:spTree>
    <p:extLst>
      <p:ext uri="{BB962C8B-B14F-4D97-AF65-F5344CB8AC3E}">
        <p14:creationId xmlns:p14="http://schemas.microsoft.com/office/powerpoint/2010/main" val="2491078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3" cstate="print"/>
          <a:srcRect b="97727"/>
          <a:stretch>
            <a:fillRect/>
          </a:stretch>
        </p:blipFill>
        <p:spPr bwMode="auto">
          <a:xfrm>
            <a:off x="0" y="0"/>
            <a:ext cx="9144000" cy="304801"/>
          </a:xfrm>
          <a:prstGeom prst="rect">
            <a:avLst/>
          </a:prstGeom>
          <a:noFill/>
          <a:ln w="9525">
            <a:noFill/>
            <a:miter lim="800000"/>
            <a:headEnd/>
            <a:tailEnd/>
          </a:ln>
        </p:spPr>
      </p:pic>
      <p:sp>
        <p:nvSpPr>
          <p:cNvPr id="2" name="Title 1">
            <a:extLst>
              <a:ext uri="{FF2B5EF4-FFF2-40B4-BE49-F238E27FC236}">
                <a16:creationId xmlns:a16="http://schemas.microsoft.com/office/drawing/2014/main" id="{DADD9A90-5746-022F-9B5A-6DE67779A2A6}"/>
              </a:ext>
            </a:extLst>
          </p:cNvPr>
          <p:cNvSpPr txBox="1">
            <a:spLocks/>
          </p:cNvSpPr>
          <p:nvPr/>
        </p:nvSpPr>
        <p:spPr>
          <a:xfrm>
            <a:off x="609599" y="2352119"/>
            <a:ext cx="7924800" cy="146029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857250" indent="-857250" algn="l">
              <a:buFont typeface="Arial"/>
              <a:buChar char="•"/>
            </a:pPr>
            <a:endParaRPr lang="en-US" sz="6000">
              <a:cs typeface="Calibri"/>
            </a:endParaRPr>
          </a:p>
        </p:txBody>
      </p:sp>
      <p:sp>
        <p:nvSpPr>
          <p:cNvPr id="3" name="TextBox 2">
            <a:extLst>
              <a:ext uri="{FF2B5EF4-FFF2-40B4-BE49-F238E27FC236}">
                <a16:creationId xmlns:a16="http://schemas.microsoft.com/office/drawing/2014/main" id="{8CA6307E-C974-9A14-1B42-223A97C8CE36}"/>
              </a:ext>
            </a:extLst>
          </p:cNvPr>
          <p:cNvSpPr txBox="1"/>
          <p:nvPr/>
        </p:nvSpPr>
        <p:spPr>
          <a:xfrm>
            <a:off x="474299" y="1688752"/>
            <a:ext cx="4912348"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Introduced by Congresswoman Barbara Lee (CA-13) April 28, 2022 </a:t>
            </a:r>
          </a:p>
          <a:p>
            <a:pPr marL="285750" indent="-285750">
              <a:buFont typeface="Arial"/>
              <a:buChar char="•"/>
            </a:pPr>
            <a:endParaRPr lang="en-US">
              <a:cs typeface="Calibri"/>
            </a:endParaRPr>
          </a:p>
          <a:p>
            <a:pPr marL="285750" indent="-285750">
              <a:buFont typeface="Arial"/>
              <a:buChar char="•"/>
            </a:pPr>
            <a:r>
              <a:rPr lang="en-US">
                <a:cs typeface="Calibri"/>
              </a:rPr>
              <a:t>Works to address inequity in the arts and humanities by providing NEA funding to Black, Indigenous, and People-of-Color (BIPOC) led organizations. </a:t>
            </a:r>
          </a:p>
          <a:p>
            <a:endParaRPr lang="en-US">
              <a:cs typeface="Calibri"/>
            </a:endParaRPr>
          </a:p>
          <a:p>
            <a:pPr marL="285750" indent="-285750">
              <a:buFont typeface="Arial"/>
              <a:buChar char="•"/>
            </a:pPr>
            <a:r>
              <a:rPr lang="en-US">
                <a:cs typeface="Calibri"/>
              </a:rPr>
              <a:t>Requires Bi-Partisan support to advance the legislation. </a:t>
            </a:r>
          </a:p>
          <a:p>
            <a:pPr marL="285750" indent="-285750">
              <a:buFont typeface="Arial"/>
              <a:buChar char="•"/>
            </a:pPr>
            <a:endParaRPr lang="en-US">
              <a:cs typeface="Calibri"/>
            </a:endParaRPr>
          </a:p>
          <a:p>
            <a:pPr marL="285750" indent="-285750">
              <a:buFont typeface="Arial"/>
              <a:buChar char="•"/>
            </a:pPr>
            <a:r>
              <a:rPr lang="en-US">
                <a:cs typeface="Calibri"/>
              </a:rPr>
              <a:t>Advocates should continue to develop relationships with Democrat and Republican Members in their Congressional delegation. </a:t>
            </a:r>
          </a:p>
          <a:p>
            <a:endParaRPr lang="en-US">
              <a:cs typeface="Calibri"/>
            </a:endParaRPr>
          </a:p>
        </p:txBody>
      </p:sp>
      <p:pic>
        <p:nvPicPr>
          <p:cNvPr id="4" name="Picture 5">
            <a:extLst>
              <a:ext uri="{FF2B5EF4-FFF2-40B4-BE49-F238E27FC236}">
                <a16:creationId xmlns:a16="http://schemas.microsoft.com/office/drawing/2014/main" id="{79837301-EC73-7F85-1763-130B3F8123C1}"/>
              </a:ext>
            </a:extLst>
          </p:cNvPr>
          <p:cNvPicPr>
            <a:picLocks noChangeAspect="1"/>
          </p:cNvPicPr>
          <p:nvPr/>
        </p:nvPicPr>
        <p:blipFill>
          <a:blip r:embed="rId4"/>
          <a:stretch>
            <a:fillRect/>
          </a:stretch>
        </p:blipFill>
        <p:spPr>
          <a:xfrm>
            <a:off x="5654097" y="1829279"/>
            <a:ext cx="2743200" cy="3637223"/>
          </a:xfrm>
          <a:prstGeom prst="rect">
            <a:avLst/>
          </a:prstGeom>
        </p:spPr>
      </p:pic>
      <p:pic>
        <p:nvPicPr>
          <p:cNvPr id="6" name="Picture 5" descr="Logo&#10;&#10;Description automatically generated">
            <a:extLst>
              <a:ext uri="{FF2B5EF4-FFF2-40B4-BE49-F238E27FC236}">
                <a16:creationId xmlns:a16="http://schemas.microsoft.com/office/drawing/2014/main" id="{51FFE48A-096D-2E9C-9F24-22FABD0ABC4E}"/>
              </a:ext>
            </a:extLst>
          </p:cNvPr>
          <p:cNvPicPr>
            <a:picLocks noChangeAspect="1"/>
          </p:cNvPicPr>
          <p:nvPr/>
        </p:nvPicPr>
        <p:blipFill>
          <a:blip r:embed="rId5"/>
          <a:stretch>
            <a:fillRect/>
          </a:stretch>
        </p:blipFill>
        <p:spPr>
          <a:xfrm>
            <a:off x="5654097" y="5798617"/>
            <a:ext cx="922067" cy="894650"/>
          </a:xfrm>
          <a:prstGeom prst="rect">
            <a:avLst/>
          </a:prstGeom>
        </p:spPr>
      </p:pic>
      <p:pic>
        <p:nvPicPr>
          <p:cNvPr id="7" name="Picture 6" descr="afta_logo_color_horz.jpg">
            <a:extLst>
              <a:ext uri="{FF2B5EF4-FFF2-40B4-BE49-F238E27FC236}">
                <a16:creationId xmlns:a16="http://schemas.microsoft.com/office/drawing/2014/main" id="{E66C838F-3B9E-84E4-D3E4-C660774A53C3}"/>
              </a:ext>
            </a:extLst>
          </p:cNvPr>
          <p:cNvPicPr>
            <a:picLocks noChangeAspect="1"/>
          </p:cNvPicPr>
          <p:nvPr/>
        </p:nvPicPr>
        <p:blipFill>
          <a:blip r:embed="rId6" cstate="print"/>
          <a:stretch>
            <a:fillRect/>
          </a:stretch>
        </p:blipFill>
        <p:spPr>
          <a:xfrm>
            <a:off x="235937" y="5834510"/>
            <a:ext cx="2466680" cy="788225"/>
          </a:xfrm>
          <a:prstGeom prst="rect">
            <a:avLst/>
          </a:prstGeom>
        </p:spPr>
      </p:pic>
      <p:sp>
        <p:nvSpPr>
          <p:cNvPr id="11" name="TextBox 10">
            <a:extLst>
              <a:ext uri="{FF2B5EF4-FFF2-40B4-BE49-F238E27FC236}">
                <a16:creationId xmlns:a16="http://schemas.microsoft.com/office/drawing/2014/main" id="{DC1D81FF-7117-871F-1586-8E825978491B}"/>
              </a:ext>
            </a:extLst>
          </p:cNvPr>
          <p:cNvSpPr txBox="1"/>
          <p:nvPr/>
        </p:nvSpPr>
        <p:spPr>
          <a:xfrm>
            <a:off x="7152523" y="5891766"/>
            <a:ext cx="1811415" cy="730969"/>
          </a:xfrm>
          <a:prstGeom prst="rect">
            <a:avLst/>
          </a:prstGeom>
          <a:noFill/>
        </p:spPr>
        <p:txBody>
          <a:bodyPr wrap="square" lIns="91440" tIns="45720" rIns="91440" bIns="45720" rtlCol="0" anchor="t">
            <a:spAutoFit/>
          </a:bodyPr>
          <a:lstStyle/>
          <a:p>
            <a:r>
              <a:rPr lang="en-US" sz="1100" kern="900" err="1">
                <a:solidFill>
                  <a:srgbClr val="4F81BD"/>
                </a:solidFill>
                <a:latin typeface="Arial"/>
                <a:cs typeface="Arial"/>
              </a:rPr>
              <a:t>A</a:t>
            </a:r>
            <a:r>
              <a:rPr lang="en-US" sz="1050" kern="900" err="1">
                <a:solidFill>
                  <a:srgbClr val="4F81BD"/>
                </a:solidFill>
                <a:latin typeface="Arial"/>
                <a:cs typeface="Arial"/>
              </a:rPr>
              <a:t>mericans</a:t>
            </a:r>
            <a:r>
              <a:rPr lang="en-US" sz="1100" kern="900" err="1">
                <a:solidFill>
                  <a:srgbClr val="4F81BD"/>
                </a:solidFill>
                <a:latin typeface="Arial"/>
                <a:cs typeface="Arial"/>
              </a:rPr>
              <a:t>F</a:t>
            </a:r>
            <a:r>
              <a:rPr lang="en-US" sz="1050" kern="900" err="1">
                <a:solidFill>
                  <a:srgbClr val="4F81BD"/>
                </a:solidFill>
                <a:latin typeface="Arial"/>
                <a:cs typeface="Arial"/>
              </a:rPr>
              <a:t>or</a:t>
            </a:r>
            <a:r>
              <a:rPr lang="en-US" sz="1100" kern="900" err="1">
                <a:solidFill>
                  <a:srgbClr val="4F81BD"/>
                </a:solidFill>
                <a:latin typeface="Arial"/>
                <a:cs typeface="Arial"/>
              </a:rPr>
              <a:t>T</a:t>
            </a:r>
            <a:r>
              <a:rPr lang="en-US" sz="1050" kern="900" err="1">
                <a:solidFill>
                  <a:srgbClr val="4F81BD"/>
                </a:solidFill>
                <a:latin typeface="Arial"/>
                <a:cs typeface="Arial"/>
              </a:rPr>
              <a:t>he</a:t>
            </a:r>
            <a:r>
              <a:rPr lang="en-US" sz="1100" kern="900" err="1">
                <a:solidFill>
                  <a:srgbClr val="4F81BD"/>
                </a:solidFill>
                <a:latin typeface="Arial"/>
                <a:cs typeface="Arial"/>
              </a:rPr>
              <a:t>A</a:t>
            </a:r>
            <a:r>
              <a:rPr lang="en-US" sz="1050" kern="900" err="1">
                <a:solidFill>
                  <a:srgbClr val="4F81BD"/>
                </a:solidFill>
                <a:latin typeface="Arial"/>
                <a:cs typeface="Arial"/>
              </a:rPr>
              <a:t>rts.org</a:t>
            </a:r>
            <a:endParaRPr lang="en-US" sz="1050" kern="900">
              <a:solidFill>
                <a:srgbClr val="4F81BD"/>
              </a:solidFill>
              <a:latin typeface="Arial"/>
              <a:cs typeface="Arial"/>
            </a:endParaRPr>
          </a:p>
          <a:p>
            <a:r>
              <a:rPr lang="en-US" sz="1000" spc="70" err="1">
                <a:solidFill>
                  <a:srgbClr val="4F81BD"/>
                </a:solidFill>
                <a:latin typeface="Arial"/>
                <a:cs typeface="Arial"/>
              </a:rPr>
              <a:t>ArtsActionFund.org</a:t>
            </a:r>
            <a:endParaRPr lang="en-US" sz="1000" spc="70">
              <a:solidFill>
                <a:srgbClr val="4F81BD"/>
              </a:solidFill>
              <a:latin typeface="Arial"/>
              <a:cs typeface="Arial"/>
            </a:endParaRPr>
          </a:p>
          <a:p>
            <a:r>
              <a:rPr lang="en-US" sz="1000" b="1" cap="all" spc="70">
                <a:solidFill>
                  <a:srgbClr val="4F81BD"/>
                </a:solidFill>
                <a:latin typeface="Arial"/>
                <a:cs typeface="Arial"/>
              </a:rPr>
              <a:t>@</a:t>
            </a:r>
            <a:r>
              <a:rPr lang="en-US" sz="1050" b="1" spc="70">
                <a:solidFill>
                  <a:srgbClr val="4F81BD"/>
                </a:solidFill>
                <a:latin typeface="Arial"/>
                <a:cs typeface="Arial"/>
              </a:rPr>
              <a:t>Americans4A</a:t>
            </a:r>
            <a:r>
              <a:rPr lang="en-US" sz="1000" b="1" spc="70">
                <a:solidFill>
                  <a:srgbClr val="4F81BD"/>
                </a:solidFill>
                <a:latin typeface="Arial"/>
                <a:cs typeface="Arial"/>
              </a:rPr>
              <a:t>rts</a:t>
            </a:r>
            <a:endParaRPr lang="en-US">
              <a:solidFill>
                <a:srgbClr val="4F81BD"/>
              </a:solidFill>
              <a:latin typeface="Arial"/>
              <a:cs typeface="Arial"/>
            </a:endParaRPr>
          </a:p>
          <a:p>
            <a:r>
              <a:rPr lang="en-US" sz="1000" b="1" cap="all" spc="70">
                <a:solidFill>
                  <a:srgbClr val="4F81BD"/>
                </a:solidFill>
                <a:latin typeface="Arial"/>
                <a:cs typeface="Arial"/>
              </a:rPr>
              <a:t>@</a:t>
            </a:r>
            <a:r>
              <a:rPr lang="en-US" sz="1000" b="1" spc="70" err="1">
                <a:solidFill>
                  <a:srgbClr val="4F81BD"/>
                </a:solidFill>
                <a:latin typeface="Arial"/>
                <a:cs typeface="Arial"/>
              </a:rPr>
              <a:t>ArtsActionFund</a:t>
            </a:r>
            <a:endParaRPr lang="en-US" sz="1000" b="1" cap="all" spc="70">
              <a:solidFill>
                <a:srgbClr val="4F81BD"/>
              </a:solidFill>
              <a:latin typeface="Arial"/>
              <a:cs typeface="Arial"/>
            </a:endParaRPr>
          </a:p>
        </p:txBody>
      </p:sp>
      <p:pic>
        <p:nvPicPr>
          <p:cNvPr id="12" name="Picture 9" descr="C:\Users\vmurraybaatin\Pictures\Transparent Export Wizard-1.gif">
            <a:extLst>
              <a:ext uri="{FF2B5EF4-FFF2-40B4-BE49-F238E27FC236}">
                <a16:creationId xmlns:a16="http://schemas.microsoft.com/office/drawing/2014/main" id="{871981F2-9C82-00FA-DAB0-49E7236ECDF3}"/>
              </a:ext>
            </a:extLst>
          </p:cNvPr>
          <p:cNvPicPr>
            <a:picLocks noChangeAspect="1" noChangeArrowheads="1"/>
          </p:cNvPicPr>
          <p:nvPr/>
        </p:nvPicPr>
        <p:blipFill>
          <a:blip r:embed="rId7" cstate="print"/>
          <a:srcRect/>
          <a:stretch>
            <a:fillRect/>
          </a:stretch>
        </p:blipFill>
        <p:spPr bwMode="auto">
          <a:xfrm>
            <a:off x="3231715" y="5708617"/>
            <a:ext cx="2019851" cy="1064328"/>
          </a:xfrm>
          <a:prstGeom prst="rect">
            <a:avLst/>
          </a:prstGeom>
          <a:noFill/>
        </p:spPr>
      </p:pic>
      <p:sp>
        <p:nvSpPr>
          <p:cNvPr id="16" name="Title 1">
            <a:extLst>
              <a:ext uri="{FF2B5EF4-FFF2-40B4-BE49-F238E27FC236}">
                <a16:creationId xmlns:a16="http://schemas.microsoft.com/office/drawing/2014/main" id="{20377066-C0AA-E01C-22E7-1F29437F990C}"/>
              </a:ext>
            </a:extLst>
          </p:cNvPr>
          <p:cNvSpPr txBox="1"/>
          <p:nvPr/>
        </p:nvSpPr>
        <p:spPr>
          <a:xfrm>
            <a:off x="374249" y="539044"/>
            <a:ext cx="83955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a:effectLst>
                  <a:outerShdw blurRad="38100" dist="38100" dir="2700000" algn="tl">
                    <a:srgbClr val="000000">
                      <a:alpha val="43137"/>
                    </a:srgbClr>
                  </a:outerShdw>
                </a:effectLst>
              </a:rPr>
              <a:t>Advancing Equity though the Arts and Humanities Act of 2022 –H.R. 7627</a:t>
            </a:r>
          </a:p>
        </p:txBody>
      </p:sp>
    </p:spTree>
    <p:extLst>
      <p:ext uri="{BB962C8B-B14F-4D97-AF65-F5344CB8AC3E}">
        <p14:creationId xmlns:p14="http://schemas.microsoft.com/office/powerpoint/2010/main" val="1025051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cstate="print"/>
          <a:srcRect b="97727"/>
          <a:stretch>
            <a:fillRect/>
          </a:stretch>
        </p:blipFill>
        <p:spPr bwMode="auto">
          <a:xfrm>
            <a:off x="0" y="0"/>
            <a:ext cx="9144000" cy="304801"/>
          </a:xfrm>
          <a:prstGeom prst="rect">
            <a:avLst/>
          </a:prstGeom>
          <a:noFill/>
          <a:ln w="9525">
            <a:noFill/>
            <a:miter lim="800000"/>
            <a:headEnd/>
            <a:tailEnd/>
          </a:ln>
        </p:spPr>
      </p:pic>
      <p:sp>
        <p:nvSpPr>
          <p:cNvPr id="14" name="Content Placeholder 13">
            <a:extLst>
              <a:ext uri="{FF2B5EF4-FFF2-40B4-BE49-F238E27FC236}">
                <a16:creationId xmlns:a16="http://schemas.microsoft.com/office/drawing/2014/main" id="{B99F0197-E05E-1597-5399-C5973D5C0F81}"/>
              </a:ext>
            </a:extLst>
          </p:cNvPr>
          <p:cNvSpPr>
            <a:spLocks noGrp="1"/>
          </p:cNvSpPr>
          <p:nvPr>
            <p:ph sz="half" idx="2"/>
          </p:nvPr>
        </p:nvSpPr>
        <p:spPr>
          <a:xfrm>
            <a:off x="3982132" y="1643825"/>
            <a:ext cx="4894668" cy="4525917"/>
          </a:xfrm>
        </p:spPr>
        <p:txBody>
          <a:bodyPr vert="horz" lIns="91440" tIns="45720" rIns="91440" bIns="45720" rtlCol="0" anchor="t">
            <a:noAutofit/>
          </a:bodyPr>
          <a:lstStyle/>
          <a:p>
            <a:pPr marL="285750" indent="-285750">
              <a:spcBef>
                <a:spcPts val="0"/>
              </a:spcBef>
              <a:buFont typeface="Arial,Sans-Serif" pitchFamily="34" charset="0"/>
            </a:pPr>
            <a:r>
              <a:rPr lang="en-US" sz="2400">
                <a:ea typeface="+mn-lt"/>
                <a:cs typeface="+mn-lt"/>
              </a:rPr>
              <a:t>Arts and Juvenile Justice Working Group</a:t>
            </a:r>
          </a:p>
          <a:p>
            <a:pPr marL="285750" indent="-285750">
              <a:spcBef>
                <a:spcPts val="0"/>
              </a:spcBef>
              <a:buFont typeface="Arial,Sans-Serif" pitchFamily="34" charset="0"/>
            </a:pPr>
            <a:endParaRPr lang="en-US" sz="2400">
              <a:ea typeface="+mn-lt"/>
              <a:cs typeface="+mn-lt"/>
            </a:endParaRPr>
          </a:p>
          <a:p>
            <a:pPr marL="285750" indent="-285750">
              <a:spcBef>
                <a:spcPts val="0"/>
              </a:spcBef>
              <a:buFont typeface="Arial,Sans-Serif" pitchFamily="34" charset="0"/>
            </a:pPr>
            <a:r>
              <a:rPr lang="en-US" sz="2400">
                <a:ea typeface="+mn-lt"/>
                <a:cs typeface="+mn-lt"/>
              </a:rPr>
              <a:t>Meetings with the U.S. Department of Justice</a:t>
            </a:r>
          </a:p>
          <a:p>
            <a:pPr marL="285750" indent="-285750">
              <a:spcBef>
                <a:spcPts val="0"/>
              </a:spcBef>
              <a:buFont typeface="Arial,Sans-Serif" pitchFamily="34" charset="0"/>
            </a:pPr>
            <a:endParaRPr lang="en-US" sz="2400">
              <a:ea typeface="+mn-lt"/>
              <a:cs typeface="+mn-lt"/>
            </a:endParaRPr>
          </a:p>
          <a:p>
            <a:pPr marL="285750" indent="-285750">
              <a:spcBef>
                <a:spcPts val="0"/>
              </a:spcBef>
              <a:buFont typeface="Arial,Sans-Serif" pitchFamily="34" charset="0"/>
            </a:pPr>
            <a:r>
              <a:rPr lang="en-US" sz="2400">
                <a:ea typeface="+mn-lt"/>
                <a:cs typeface="+mn-lt"/>
              </a:rPr>
              <a:t>Title V Delinquency Prevention Grants in legislative appropriations</a:t>
            </a:r>
          </a:p>
          <a:p>
            <a:pPr marL="285750" indent="-285750">
              <a:spcBef>
                <a:spcPts val="0"/>
              </a:spcBef>
              <a:buFont typeface="Arial,Sans-Serif" pitchFamily="34" charset="0"/>
            </a:pPr>
            <a:endParaRPr lang="en-US" sz="2400">
              <a:ea typeface="+mn-lt"/>
              <a:cs typeface="+mn-lt"/>
            </a:endParaRPr>
          </a:p>
          <a:p>
            <a:pPr marL="285750" indent="-285750">
              <a:spcBef>
                <a:spcPts val="0"/>
              </a:spcBef>
              <a:buFont typeface="Arial,Sans-Serif" pitchFamily="34" charset="0"/>
            </a:pPr>
            <a:r>
              <a:rPr lang="en-US" sz="2400">
                <a:ea typeface="+mn-lt"/>
                <a:cs typeface="+mn-lt"/>
              </a:rPr>
              <a:t>Bipartisan advocacy is essential</a:t>
            </a:r>
          </a:p>
          <a:p>
            <a:pPr marL="285750" indent="-285750">
              <a:spcBef>
                <a:spcPts val="0"/>
              </a:spcBef>
              <a:buFont typeface="Arial,Sans-Serif" pitchFamily="34" charset="0"/>
            </a:pPr>
            <a:endParaRPr lang="en-US" sz="2400">
              <a:ea typeface="+mn-lt"/>
              <a:cs typeface="+mn-lt"/>
            </a:endParaRPr>
          </a:p>
          <a:p>
            <a:pPr marL="285750" indent="-285750">
              <a:spcBef>
                <a:spcPts val="0"/>
              </a:spcBef>
              <a:buFont typeface="Arial,Sans-Serif" pitchFamily="34" charset="0"/>
            </a:pPr>
            <a:endParaRPr lang="en-US" sz="1800">
              <a:ea typeface="+mn-lt"/>
              <a:cs typeface="+mn-lt"/>
            </a:endParaRPr>
          </a:p>
        </p:txBody>
      </p:sp>
      <p:pic>
        <p:nvPicPr>
          <p:cNvPr id="16" name="Picture 16" descr="A picture containing scale, dark&#10;&#10;Description automatically generated">
            <a:extLst>
              <a:ext uri="{FF2B5EF4-FFF2-40B4-BE49-F238E27FC236}">
                <a16:creationId xmlns:a16="http://schemas.microsoft.com/office/drawing/2014/main" id="{6F1D24C6-5838-E6CD-E791-AE666B1E8FB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86134" y="1345389"/>
            <a:ext cx="3129334" cy="3843984"/>
          </a:xfrm>
          <a:prstGeom prst="rect">
            <a:avLst/>
          </a:prstGeom>
        </p:spPr>
      </p:pic>
      <p:sp>
        <p:nvSpPr>
          <p:cNvPr id="18" name="TextBox 17">
            <a:extLst>
              <a:ext uri="{FF2B5EF4-FFF2-40B4-BE49-F238E27FC236}">
                <a16:creationId xmlns:a16="http://schemas.microsoft.com/office/drawing/2014/main" id="{8C364190-8530-700B-6178-8A18B821CDF3}"/>
              </a:ext>
            </a:extLst>
          </p:cNvPr>
          <p:cNvSpPr txBox="1"/>
          <p:nvPr/>
        </p:nvSpPr>
        <p:spPr>
          <a:xfrm>
            <a:off x="338367" y="5267884"/>
            <a:ext cx="3683000" cy="317500"/>
          </a:xfrm>
          <a:prstGeom prst="rect">
            <a:avLst/>
          </a:prstGeom>
        </p:spPr>
        <p:txBody>
          <a:bodyPr>
            <a:normAutofit fontScale="62500" lnSpcReduction="20000"/>
          </a:bodyPr>
          <a:lstStyle/>
          <a:p>
            <a:r>
              <a:rPr lang="en-US">
                <a:hlinkClick r:id="rId5"/>
              </a:rPr>
              <a:t>This Photo</a:t>
            </a:r>
            <a:r>
              <a:rPr lang="en-US"/>
              <a:t> by Unknown author is licensed under </a:t>
            </a:r>
            <a:r>
              <a:rPr lang="en-US">
                <a:hlinkClick r:id="rId6"/>
              </a:rPr>
              <a:t>CC BY-SA</a:t>
            </a:r>
            <a:r>
              <a:rPr lang="en-US"/>
              <a:t>.</a:t>
            </a:r>
          </a:p>
        </p:txBody>
      </p:sp>
      <p:pic>
        <p:nvPicPr>
          <p:cNvPr id="3" name="Picture 2" descr="Logo&#10;&#10;Description automatically generated">
            <a:extLst>
              <a:ext uri="{FF2B5EF4-FFF2-40B4-BE49-F238E27FC236}">
                <a16:creationId xmlns:a16="http://schemas.microsoft.com/office/drawing/2014/main" id="{813D0C83-84DF-2276-F1B6-2DC406352EEE}"/>
              </a:ext>
            </a:extLst>
          </p:cNvPr>
          <p:cNvPicPr>
            <a:picLocks noChangeAspect="1"/>
          </p:cNvPicPr>
          <p:nvPr/>
        </p:nvPicPr>
        <p:blipFill>
          <a:blip r:embed="rId7"/>
          <a:stretch>
            <a:fillRect/>
          </a:stretch>
        </p:blipFill>
        <p:spPr>
          <a:xfrm>
            <a:off x="5654097" y="5798617"/>
            <a:ext cx="922067" cy="894650"/>
          </a:xfrm>
          <a:prstGeom prst="rect">
            <a:avLst/>
          </a:prstGeom>
        </p:spPr>
      </p:pic>
      <p:pic>
        <p:nvPicPr>
          <p:cNvPr id="7" name="Picture 6" descr="afta_logo_color_horz.jpg">
            <a:extLst>
              <a:ext uri="{FF2B5EF4-FFF2-40B4-BE49-F238E27FC236}">
                <a16:creationId xmlns:a16="http://schemas.microsoft.com/office/drawing/2014/main" id="{DBB22235-4535-080E-5D9E-CECAB08B1956}"/>
              </a:ext>
            </a:extLst>
          </p:cNvPr>
          <p:cNvPicPr>
            <a:picLocks noChangeAspect="1"/>
          </p:cNvPicPr>
          <p:nvPr/>
        </p:nvPicPr>
        <p:blipFill>
          <a:blip r:embed="rId8" cstate="print"/>
          <a:stretch>
            <a:fillRect/>
          </a:stretch>
        </p:blipFill>
        <p:spPr>
          <a:xfrm>
            <a:off x="235937" y="5834510"/>
            <a:ext cx="2466680" cy="788225"/>
          </a:xfrm>
          <a:prstGeom prst="rect">
            <a:avLst/>
          </a:prstGeom>
        </p:spPr>
      </p:pic>
      <p:sp>
        <p:nvSpPr>
          <p:cNvPr id="10" name="TextBox 9">
            <a:extLst>
              <a:ext uri="{FF2B5EF4-FFF2-40B4-BE49-F238E27FC236}">
                <a16:creationId xmlns:a16="http://schemas.microsoft.com/office/drawing/2014/main" id="{80966D7A-368F-B7F8-3815-5327A6DED760}"/>
              </a:ext>
            </a:extLst>
          </p:cNvPr>
          <p:cNvSpPr txBox="1"/>
          <p:nvPr/>
        </p:nvSpPr>
        <p:spPr>
          <a:xfrm>
            <a:off x="7152523" y="5891766"/>
            <a:ext cx="1811415" cy="730969"/>
          </a:xfrm>
          <a:prstGeom prst="rect">
            <a:avLst/>
          </a:prstGeom>
          <a:noFill/>
        </p:spPr>
        <p:txBody>
          <a:bodyPr wrap="square" lIns="91440" tIns="45720" rIns="91440" bIns="45720" rtlCol="0" anchor="t">
            <a:spAutoFit/>
          </a:bodyPr>
          <a:lstStyle/>
          <a:p>
            <a:r>
              <a:rPr lang="en-US" sz="1100" kern="900" err="1">
                <a:solidFill>
                  <a:srgbClr val="4F81BD"/>
                </a:solidFill>
                <a:latin typeface="Arial"/>
                <a:cs typeface="Arial"/>
              </a:rPr>
              <a:t>A</a:t>
            </a:r>
            <a:r>
              <a:rPr lang="en-US" sz="1050" kern="900" err="1">
                <a:solidFill>
                  <a:srgbClr val="4F81BD"/>
                </a:solidFill>
                <a:latin typeface="Arial"/>
                <a:cs typeface="Arial"/>
              </a:rPr>
              <a:t>mericans</a:t>
            </a:r>
            <a:r>
              <a:rPr lang="en-US" sz="1100" kern="900" err="1">
                <a:solidFill>
                  <a:srgbClr val="4F81BD"/>
                </a:solidFill>
                <a:latin typeface="Arial"/>
                <a:cs typeface="Arial"/>
              </a:rPr>
              <a:t>F</a:t>
            </a:r>
            <a:r>
              <a:rPr lang="en-US" sz="1050" kern="900" err="1">
                <a:solidFill>
                  <a:srgbClr val="4F81BD"/>
                </a:solidFill>
                <a:latin typeface="Arial"/>
                <a:cs typeface="Arial"/>
              </a:rPr>
              <a:t>or</a:t>
            </a:r>
            <a:r>
              <a:rPr lang="en-US" sz="1100" kern="900" err="1">
                <a:solidFill>
                  <a:srgbClr val="4F81BD"/>
                </a:solidFill>
                <a:latin typeface="Arial"/>
                <a:cs typeface="Arial"/>
              </a:rPr>
              <a:t>T</a:t>
            </a:r>
            <a:r>
              <a:rPr lang="en-US" sz="1050" kern="900" err="1">
                <a:solidFill>
                  <a:srgbClr val="4F81BD"/>
                </a:solidFill>
                <a:latin typeface="Arial"/>
                <a:cs typeface="Arial"/>
              </a:rPr>
              <a:t>he</a:t>
            </a:r>
            <a:r>
              <a:rPr lang="en-US" sz="1100" kern="900" err="1">
                <a:solidFill>
                  <a:srgbClr val="4F81BD"/>
                </a:solidFill>
                <a:latin typeface="Arial"/>
                <a:cs typeface="Arial"/>
              </a:rPr>
              <a:t>A</a:t>
            </a:r>
            <a:r>
              <a:rPr lang="en-US" sz="1050" kern="900" err="1">
                <a:solidFill>
                  <a:srgbClr val="4F81BD"/>
                </a:solidFill>
                <a:latin typeface="Arial"/>
                <a:cs typeface="Arial"/>
              </a:rPr>
              <a:t>rts.org</a:t>
            </a:r>
            <a:endParaRPr lang="en-US" sz="1050" kern="900">
              <a:solidFill>
                <a:srgbClr val="4F81BD"/>
              </a:solidFill>
              <a:latin typeface="Arial"/>
              <a:cs typeface="Arial"/>
            </a:endParaRPr>
          </a:p>
          <a:p>
            <a:r>
              <a:rPr lang="en-US" sz="1000" spc="70" err="1">
                <a:solidFill>
                  <a:srgbClr val="4F81BD"/>
                </a:solidFill>
                <a:latin typeface="Arial"/>
                <a:cs typeface="Arial"/>
              </a:rPr>
              <a:t>ArtsActionFund.org</a:t>
            </a:r>
            <a:endParaRPr lang="en-US" sz="1000" spc="70">
              <a:solidFill>
                <a:srgbClr val="4F81BD"/>
              </a:solidFill>
              <a:latin typeface="Arial"/>
              <a:cs typeface="Arial"/>
            </a:endParaRPr>
          </a:p>
          <a:p>
            <a:r>
              <a:rPr lang="en-US" sz="1000" b="1" cap="all" spc="70">
                <a:solidFill>
                  <a:srgbClr val="4F81BD"/>
                </a:solidFill>
                <a:latin typeface="Arial"/>
                <a:cs typeface="Arial"/>
              </a:rPr>
              <a:t>@</a:t>
            </a:r>
            <a:r>
              <a:rPr lang="en-US" sz="1050" b="1" spc="70">
                <a:solidFill>
                  <a:srgbClr val="4F81BD"/>
                </a:solidFill>
                <a:latin typeface="Arial"/>
                <a:cs typeface="Arial"/>
              </a:rPr>
              <a:t>Americans4A</a:t>
            </a:r>
            <a:r>
              <a:rPr lang="en-US" sz="1000" b="1" spc="70">
                <a:solidFill>
                  <a:srgbClr val="4F81BD"/>
                </a:solidFill>
                <a:latin typeface="Arial"/>
                <a:cs typeface="Arial"/>
              </a:rPr>
              <a:t>rts</a:t>
            </a:r>
            <a:endParaRPr lang="en-US">
              <a:solidFill>
                <a:srgbClr val="4F81BD"/>
              </a:solidFill>
              <a:latin typeface="Arial"/>
              <a:cs typeface="Arial"/>
            </a:endParaRPr>
          </a:p>
          <a:p>
            <a:r>
              <a:rPr lang="en-US" sz="1000" b="1" cap="all" spc="70">
                <a:solidFill>
                  <a:srgbClr val="4F81BD"/>
                </a:solidFill>
                <a:latin typeface="Arial"/>
                <a:cs typeface="Arial"/>
              </a:rPr>
              <a:t>@</a:t>
            </a:r>
            <a:r>
              <a:rPr lang="en-US" sz="1000" b="1" spc="70" err="1">
                <a:solidFill>
                  <a:srgbClr val="4F81BD"/>
                </a:solidFill>
                <a:latin typeface="Arial"/>
                <a:cs typeface="Arial"/>
              </a:rPr>
              <a:t>ArtsActionFund</a:t>
            </a:r>
            <a:endParaRPr lang="en-US" sz="1000" b="1" cap="all" spc="70">
              <a:solidFill>
                <a:srgbClr val="4F81BD"/>
              </a:solidFill>
              <a:latin typeface="Arial"/>
              <a:cs typeface="Arial"/>
            </a:endParaRPr>
          </a:p>
        </p:txBody>
      </p:sp>
      <p:pic>
        <p:nvPicPr>
          <p:cNvPr id="11" name="Picture 9" descr="C:\Users\vmurraybaatin\Pictures\Transparent Export Wizard-1.gif">
            <a:extLst>
              <a:ext uri="{FF2B5EF4-FFF2-40B4-BE49-F238E27FC236}">
                <a16:creationId xmlns:a16="http://schemas.microsoft.com/office/drawing/2014/main" id="{DB7587C2-4A77-4F28-3C7A-4BFEFB08D6A8}"/>
              </a:ext>
            </a:extLst>
          </p:cNvPr>
          <p:cNvPicPr>
            <a:picLocks noChangeAspect="1" noChangeArrowheads="1"/>
          </p:cNvPicPr>
          <p:nvPr/>
        </p:nvPicPr>
        <p:blipFill>
          <a:blip r:embed="rId9" cstate="print"/>
          <a:srcRect/>
          <a:stretch>
            <a:fillRect/>
          </a:stretch>
        </p:blipFill>
        <p:spPr bwMode="auto">
          <a:xfrm>
            <a:off x="3231715" y="5708617"/>
            <a:ext cx="2019851" cy="1064328"/>
          </a:xfrm>
          <a:prstGeom prst="rect">
            <a:avLst/>
          </a:prstGeom>
          <a:noFill/>
        </p:spPr>
      </p:pic>
      <p:sp>
        <p:nvSpPr>
          <p:cNvPr id="13" name="Title 1">
            <a:extLst>
              <a:ext uri="{FF2B5EF4-FFF2-40B4-BE49-F238E27FC236}">
                <a16:creationId xmlns:a16="http://schemas.microsoft.com/office/drawing/2014/main" id="{3B4E0FEE-0A60-9304-D43D-96EFCE568618}"/>
              </a:ext>
            </a:extLst>
          </p:cNvPr>
          <p:cNvSpPr txBox="1"/>
          <p:nvPr/>
        </p:nvSpPr>
        <p:spPr>
          <a:xfrm>
            <a:off x="374250" y="480299"/>
            <a:ext cx="83955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effectLst>
                  <a:outerShdw blurRad="38100" dist="38100" dir="2700000" algn="tl">
                    <a:srgbClr val="000000">
                      <a:alpha val="43137"/>
                    </a:srgbClr>
                  </a:outerShdw>
                </a:effectLst>
              </a:rPr>
              <a:t>Arts in Juvenile Justice</a:t>
            </a:r>
          </a:p>
        </p:txBody>
      </p:sp>
    </p:spTree>
    <p:extLst>
      <p:ext uri="{BB962C8B-B14F-4D97-AF65-F5344CB8AC3E}">
        <p14:creationId xmlns:p14="http://schemas.microsoft.com/office/powerpoint/2010/main" val="1784276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3" cstate="print"/>
          <a:srcRect b="97727"/>
          <a:stretch>
            <a:fillRect/>
          </a:stretch>
        </p:blipFill>
        <p:spPr bwMode="auto">
          <a:xfrm>
            <a:off x="0" y="0"/>
            <a:ext cx="9144000" cy="304801"/>
          </a:xfrm>
          <a:prstGeom prst="rect">
            <a:avLst/>
          </a:prstGeom>
          <a:noFill/>
          <a:ln w="9525">
            <a:noFill/>
            <a:miter lim="800000"/>
            <a:headEnd/>
            <a:tailEnd/>
          </a:ln>
        </p:spPr>
      </p:pic>
      <p:sp>
        <p:nvSpPr>
          <p:cNvPr id="10" name="Title 1"/>
          <p:cNvSpPr txBox="1">
            <a:spLocks/>
          </p:cNvSpPr>
          <p:nvPr/>
        </p:nvSpPr>
        <p:spPr>
          <a:xfrm>
            <a:off x="653903" y="3949254"/>
            <a:ext cx="79248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a:t>Nina Ozlu Tunceli</a:t>
            </a:r>
            <a:br>
              <a:rPr lang="en-US" sz="4000"/>
            </a:br>
            <a:r>
              <a:rPr lang="en-US" sz="2400">
                <a:solidFill>
                  <a:srgbClr val="C00000"/>
                </a:solidFill>
              </a:rPr>
              <a:t>Chief Counsel of Govt &amp; Public Affairs, </a:t>
            </a:r>
            <a:r>
              <a:rPr lang="en-US" sz="2400" b="1">
                <a:solidFill>
                  <a:srgbClr val="C00000"/>
                </a:solidFill>
              </a:rPr>
              <a:t>Americans for the Arts</a:t>
            </a:r>
          </a:p>
          <a:p>
            <a:r>
              <a:rPr lang="en-US" sz="2400">
                <a:solidFill>
                  <a:srgbClr val="C00000"/>
                </a:solidFill>
              </a:rPr>
              <a:t>Executive Director, </a:t>
            </a:r>
            <a:r>
              <a:rPr lang="en-US" sz="2400" b="1">
                <a:solidFill>
                  <a:srgbClr val="C00000"/>
                </a:solidFill>
              </a:rPr>
              <a:t>Americans for the Arts Action Fund</a:t>
            </a:r>
          </a:p>
        </p:txBody>
      </p:sp>
      <p:pic>
        <p:nvPicPr>
          <p:cNvPr id="4" name="Picture 3" descr="A person smiling for the camera&#10;&#10;Description generated with very high confidence">
            <a:extLst>
              <a:ext uri="{FF2B5EF4-FFF2-40B4-BE49-F238E27FC236}">
                <a16:creationId xmlns:a16="http://schemas.microsoft.com/office/drawing/2014/main" id="{D8B92088-6B79-4E2D-B737-3BA456A277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60420" y="716481"/>
            <a:ext cx="2423160" cy="3028950"/>
          </a:xfrm>
          <a:prstGeom prst="rect">
            <a:avLst/>
          </a:prstGeom>
        </p:spPr>
      </p:pic>
      <p:pic>
        <p:nvPicPr>
          <p:cNvPr id="2" name="Picture 1" descr="Logo&#10;&#10;Description automatically generated">
            <a:extLst>
              <a:ext uri="{FF2B5EF4-FFF2-40B4-BE49-F238E27FC236}">
                <a16:creationId xmlns:a16="http://schemas.microsoft.com/office/drawing/2014/main" id="{DF327663-B4D5-CEC9-505A-25ECBE05B053}"/>
              </a:ext>
            </a:extLst>
          </p:cNvPr>
          <p:cNvPicPr>
            <a:picLocks noChangeAspect="1"/>
          </p:cNvPicPr>
          <p:nvPr/>
        </p:nvPicPr>
        <p:blipFill>
          <a:blip r:embed="rId5"/>
          <a:stretch>
            <a:fillRect/>
          </a:stretch>
        </p:blipFill>
        <p:spPr>
          <a:xfrm>
            <a:off x="5654097" y="5798617"/>
            <a:ext cx="922067" cy="894650"/>
          </a:xfrm>
          <a:prstGeom prst="rect">
            <a:avLst/>
          </a:prstGeom>
        </p:spPr>
      </p:pic>
      <p:pic>
        <p:nvPicPr>
          <p:cNvPr id="3" name="Picture 2" descr="afta_logo_color_horz.jpg">
            <a:extLst>
              <a:ext uri="{FF2B5EF4-FFF2-40B4-BE49-F238E27FC236}">
                <a16:creationId xmlns:a16="http://schemas.microsoft.com/office/drawing/2014/main" id="{AC8BA777-1832-27B4-31A6-3C4755F306B6}"/>
              </a:ext>
            </a:extLst>
          </p:cNvPr>
          <p:cNvPicPr>
            <a:picLocks noChangeAspect="1"/>
          </p:cNvPicPr>
          <p:nvPr/>
        </p:nvPicPr>
        <p:blipFill>
          <a:blip r:embed="rId6" cstate="print"/>
          <a:stretch>
            <a:fillRect/>
          </a:stretch>
        </p:blipFill>
        <p:spPr>
          <a:xfrm>
            <a:off x="235937" y="5834510"/>
            <a:ext cx="2466680" cy="788225"/>
          </a:xfrm>
          <a:prstGeom prst="rect">
            <a:avLst/>
          </a:prstGeom>
        </p:spPr>
      </p:pic>
      <p:sp>
        <p:nvSpPr>
          <p:cNvPr id="5" name="TextBox 4">
            <a:extLst>
              <a:ext uri="{FF2B5EF4-FFF2-40B4-BE49-F238E27FC236}">
                <a16:creationId xmlns:a16="http://schemas.microsoft.com/office/drawing/2014/main" id="{FFAED32E-E3C0-0DFE-A3DD-439E0BB4EAD4}"/>
              </a:ext>
            </a:extLst>
          </p:cNvPr>
          <p:cNvSpPr txBox="1"/>
          <p:nvPr/>
        </p:nvSpPr>
        <p:spPr>
          <a:xfrm>
            <a:off x="7152523" y="5891766"/>
            <a:ext cx="1811415" cy="730969"/>
          </a:xfrm>
          <a:prstGeom prst="rect">
            <a:avLst/>
          </a:prstGeom>
          <a:noFill/>
        </p:spPr>
        <p:txBody>
          <a:bodyPr wrap="square" lIns="91440" tIns="45720" rIns="91440" bIns="45720" rtlCol="0" anchor="t">
            <a:spAutoFit/>
          </a:bodyPr>
          <a:lstStyle/>
          <a:p>
            <a:r>
              <a:rPr lang="en-US" sz="1100" kern="900" err="1">
                <a:solidFill>
                  <a:srgbClr val="4F81BD"/>
                </a:solidFill>
                <a:latin typeface="Arial"/>
                <a:cs typeface="Arial"/>
              </a:rPr>
              <a:t>A</a:t>
            </a:r>
            <a:r>
              <a:rPr lang="en-US" sz="1050" kern="900" err="1">
                <a:solidFill>
                  <a:srgbClr val="4F81BD"/>
                </a:solidFill>
                <a:latin typeface="Arial"/>
                <a:cs typeface="Arial"/>
              </a:rPr>
              <a:t>mericans</a:t>
            </a:r>
            <a:r>
              <a:rPr lang="en-US" sz="1100" kern="900" err="1">
                <a:solidFill>
                  <a:srgbClr val="4F81BD"/>
                </a:solidFill>
                <a:latin typeface="Arial"/>
                <a:cs typeface="Arial"/>
              </a:rPr>
              <a:t>F</a:t>
            </a:r>
            <a:r>
              <a:rPr lang="en-US" sz="1050" kern="900" err="1">
                <a:solidFill>
                  <a:srgbClr val="4F81BD"/>
                </a:solidFill>
                <a:latin typeface="Arial"/>
                <a:cs typeface="Arial"/>
              </a:rPr>
              <a:t>or</a:t>
            </a:r>
            <a:r>
              <a:rPr lang="en-US" sz="1100" kern="900" err="1">
                <a:solidFill>
                  <a:srgbClr val="4F81BD"/>
                </a:solidFill>
                <a:latin typeface="Arial"/>
                <a:cs typeface="Arial"/>
              </a:rPr>
              <a:t>T</a:t>
            </a:r>
            <a:r>
              <a:rPr lang="en-US" sz="1050" kern="900" err="1">
                <a:solidFill>
                  <a:srgbClr val="4F81BD"/>
                </a:solidFill>
                <a:latin typeface="Arial"/>
                <a:cs typeface="Arial"/>
              </a:rPr>
              <a:t>he</a:t>
            </a:r>
            <a:r>
              <a:rPr lang="en-US" sz="1100" kern="900" err="1">
                <a:solidFill>
                  <a:srgbClr val="4F81BD"/>
                </a:solidFill>
                <a:latin typeface="Arial"/>
                <a:cs typeface="Arial"/>
              </a:rPr>
              <a:t>A</a:t>
            </a:r>
            <a:r>
              <a:rPr lang="en-US" sz="1050" kern="900" err="1">
                <a:solidFill>
                  <a:srgbClr val="4F81BD"/>
                </a:solidFill>
                <a:latin typeface="Arial"/>
                <a:cs typeface="Arial"/>
              </a:rPr>
              <a:t>rts.org</a:t>
            </a:r>
            <a:endParaRPr lang="en-US" sz="1050" kern="900">
              <a:solidFill>
                <a:srgbClr val="4F81BD"/>
              </a:solidFill>
              <a:latin typeface="Arial"/>
              <a:cs typeface="Arial"/>
            </a:endParaRPr>
          </a:p>
          <a:p>
            <a:r>
              <a:rPr lang="en-US" sz="1000" spc="70" err="1">
                <a:solidFill>
                  <a:srgbClr val="4F81BD"/>
                </a:solidFill>
                <a:latin typeface="Arial"/>
                <a:cs typeface="Arial"/>
              </a:rPr>
              <a:t>ArtsActionFund.org</a:t>
            </a:r>
            <a:endParaRPr lang="en-US" sz="1000" spc="70">
              <a:solidFill>
                <a:srgbClr val="4F81BD"/>
              </a:solidFill>
              <a:latin typeface="Arial"/>
              <a:cs typeface="Arial"/>
            </a:endParaRPr>
          </a:p>
          <a:p>
            <a:r>
              <a:rPr lang="en-US" sz="1000" b="1" cap="all" spc="70">
                <a:solidFill>
                  <a:srgbClr val="4F81BD"/>
                </a:solidFill>
                <a:latin typeface="Arial"/>
                <a:cs typeface="Arial"/>
              </a:rPr>
              <a:t>@</a:t>
            </a:r>
            <a:r>
              <a:rPr lang="en-US" sz="1050" b="1" spc="70">
                <a:solidFill>
                  <a:srgbClr val="4F81BD"/>
                </a:solidFill>
                <a:latin typeface="Arial"/>
                <a:cs typeface="Arial"/>
              </a:rPr>
              <a:t>Americans4A</a:t>
            </a:r>
            <a:r>
              <a:rPr lang="en-US" sz="1000" b="1" spc="70">
                <a:solidFill>
                  <a:srgbClr val="4F81BD"/>
                </a:solidFill>
                <a:latin typeface="Arial"/>
                <a:cs typeface="Arial"/>
              </a:rPr>
              <a:t>rts</a:t>
            </a:r>
            <a:endParaRPr lang="en-US">
              <a:solidFill>
                <a:srgbClr val="4F81BD"/>
              </a:solidFill>
              <a:latin typeface="Arial"/>
              <a:cs typeface="Arial"/>
            </a:endParaRPr>
          </a:p>
          <a:p>
            <a:r>
              <a:rPr lang="en-US" sz="1000" b="1" cap="all" spc="70">
                <a:solidFill>
                  <a:srgbClr val="4F81BD"/>
                </a:solidFill>
                <a:latin typeface="Arial"/>
                <a:cs typeface="Arial"/>
              </a:rPr>
              <a:t>@</a:t>
            </a:r>
            <a:r>
              <a:rPr lang="en-US" sz="1000" b="1" spc="70" err="1">
                <a:solidFill>
                  <a:srgbClr val="4F81BD"/>
                </a:solidFill>
                <a:latin typeface="Arial"/>
                <a:cs typeface="Arial"/>
              </a:rPr>
              <a:t>ArtsActionFund</a:t>
            </a:r>
            <a:endParaRPr lang="en-US" sz="1000" b="1" cap="all" spc="70">
              <a:solidFill>
                <a:srgbClr val="4F81BD"/>
              </a:solidFill>
              <a:latin typeface="Arial"/>
              <a:cs typeface="Arial"/>
            </a:endParaRPr>
          </a:p>
        </p:txBody>
      </p:sp>
      <p:pic>
        <p:nvPicPr>
          <p:cNvPr id="6" name="Picture 9" descr="C:\Users\vmurraybaatin\Pictures\Transparent Export Wizard-1.gif">
            <a:extLst>
              <a:ext uri="{FF2B5EF4-FFF2-40B4-BE49-F238E27FC236}">
                <a16:creationId xmlns:a16="http://schemas.microsoft.com/office/drawing/2014/main" id="{E1DB7C0E-5C84-1852-A3D4-87C7D3DBE5A3}"/>
              </a:ext>
            </a:extLst>
          </p:cNvPr>
          <p:cNvPicPr>
            <a:picLocks noChangeAspect="1" noChangeArrowheads="1"/>
          </p:cNvPicPr>
          <p:nvPr/>
        </p:nvPicPr>
        <p:blipFill>
          <a:blip r:embed="rId7" cstate="print"/>
          <a:srcRect/>
          <a:stretch>
            <a:fillRect/>
          </a:stretch>
        </p:blipFill>
        <p:spPr bwMode="auto">
          <a:xfrm>
            <a:off x="3231715" y="5708617"/>
            <a:ext cx="2019851" cy="1064328"/>
          </a:xfrm>
          <a:prstGeom prst="rect">
            <a:avLst/>
          </a:prstGeom>
          <a:noFill/>
        </p:spPr>
      </p:pic>
    </p:spTree>
    <p:extLst>
      <p:ext uri="{BB962C8B-B14F-4D97-AF65-F5344CB8AC3E}">
        <p14:creationId xmlns:p14="http://schemas.microsoft.com/office/powerpoint/2010/main" val="1440182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3" cstate="print"/>
          <a:srcRect b="97727"/>
          <a:stretch>
            <a:fillRect/>
          </a:stretch>
        </p:blipFill>
        <p:spPr bwMode="auto">
          <a:xfrm>
            <a:off x="-11537" y="0"/>
            <a:ext cx="9144000" cy="304801"/>
          </a:xfrm>
          <a:prstGeom prst="rect">
            <a:avLst/>
          </a:prstGeom>
          <a:noFill/>
          <a:ln w="9525">
            <a:noFill/>
            <a:miter lim="800000"/>
            <a:headEnd/>
            <a:tailEnd/>
          </a:ln>
        </p:spPr>
      </p:pic>
      <p:sp>
        <p:nvSpPr>
          <p:cNvPr id="10" name="Title 1"/>
          <p:cNvSpPr txBox="1">
            <a:spLocks/>
          </p:cNvSpPr>
          <p:nvPr/>
        </p:nvSpPr>
        <p:spPr>
          <a:xfrm>
            <a:off x="2314235" y="907296"/>
            <a:ext cx="2292318" cy="146029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a:t>Jay Dick</a:t>
            </a:r>
            <a:br>
              <a:rPr lang="en-US" sz="4000" b="1"/>
            </a:br>
            <a:r>
              <a:rPr lang="en-US" sz="1600">
                <a:solidFill>
                  <a:srgbClr val="C00000"/>
                </a:solidFill>
              </a:rPr>
              <a:t>Senior Director of State and Local Government Affairs, </a:t>
            </a:r>
            <a:r>
              <a:rPr lang="en-US" sz="1600" b="1">
                <a:solidFill>
                  <a:srgbClr val="C00000"/>
                </a:solidFill>
              </a:rPr>
              <a:t>Americans for the Arts</a:t>
            </a:r>
          </a:p>
          <a:p>
            <a:pPr algn="l"/>
            <a:endParaRPr lang="en-US" sz="2400" b="1">
              <a:solidFill>
                <a:schemeClr val="accent2">
                  <a:lumMod val="75000"/>
                </a:schemeClr>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58843" y="790446"/>
            <a:ext cx="1754862" cy="17548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10;&#10;Description automatically generated">
            <a:extLst>
              <a:ext uri="{FF2B5EF4-FFF2-40B4-BE49-F238E27FC236}">
                <a16:creationId xmlns:a16="http://schemas.microsoft.com/office/drawing/2014/main" id="{A38E951A-C71A-95AE-6B05-6D8DF9B1DAD6}"/>
              </a:ext>
            </a:extLst>
          </p:cNvPr>
          <p:cNvPicPr>
            <a:picLocks noChangeAspect="1"/>
          </p:cNvPicPr>
          <p:nvPr/>
        </p:nvPicPr>
        <p:blipFill>
          <a:blip r:embed="rId5"/>
          <a:stretch>
            <a:fillRect/>
          </a:stretch>
        </p:blipFill>
        <p:spPr>
          <a:xfrm>
            <a:off x="5654097" y="5798617"/>
            <a:ext cx="922067" cy="894650"/>
          </a:xfrm>
          <a:prstGeom prst="rect">
            <a:avLst/>
          </a:prstGeom>
        </p:spPr>
      </p:pic>
      <p:pic>
        <p:nvPicPr>
          <p:cNvPr id="4" name="Picture 3" descr="afta_logo_color_horz.jpg">
            <a:extLst>
              <a:ext uri="{FF2B5EF4-FFF2-40B4-BE49-F238E27FC236}">
                <a16:creationId xmlns:a16="http://schemas.microsoft.com/office/drawing/2014/main" id="{036DC1AB-8FC4-5254-6340-CA4BC992D3C4}"/>
              </a:ext>
            </a:extLst>
          </p:cNvPr>
          <p:cNvPicPr>
            <a:picLocks noChangeAspect="1"/>
          </p:cNvPicPr>
          <p:nvPr/>
        </p:nvPicPr>
        <p:blipFill>
          <a:blip r:embed="rId6" cstate="print"/>
          <a:stretch>
            <a:fillRect/>
          </a:stretch>
        </p:blipFill>
        <p:spPr>
          <a:xfrm>
            <a:off x="235937" y="5834510"/>
            <a:ext cx="2466680" cy="788225"/>
          </a:xfrm>
          <a:prstGeom prst="rect">
            <a:avLst/>
          </a:prstGeom>
        </p:spPr>
      </p:pic>
      <p:sp>
        <p:nvSpPr>
          <p:cNvPr id="6" name="TextBox 5">
            <a:extLst>
              <a:ext uri="{FF2B5EF4-FFF2-40B4-BE49-F238E27FC236}">
                <a16:creationId xmlns:a16="http://schemas.microsoft.com/office/drawing/2014/main" id="{ADD55C24-6B4F-A09D-DE25-250978233100}"/>
              </a:ext>
            </a:extLst>
          </p:cNvPr>
          <p:cNvSpPr txBox="1"/>
          <p:nvPr/>
        </p:nvSpPr>
        <p:spPr>
          <a:xfrm>
            <a:off x="7152523" y="5891766"/>
            <a:ext cx="1811415" cy="730969"/>
          </a:xfrm>
          <a:prstGeom prst="rect">
            <a:avLst/>
          </a:prstGeom>
          <a:noFill/>
        </p:spPr>
        <p:txBody>
          <a:bodyPr wrap="square" lIns="91440" tIns="45720" rIns="91440" bIns="45720" rtlCol="0" anchor="t">
            <a:spAutoFit/>
          </a:bodyPr>
          <a:lstStyle/>
          <a:p>
            <a:r>
              <a:rPr lang="en-US" sz="1100" kern="900" err="1">
                <a:solidFill>
                  <a:srgbClr val="4F81BD"/>
                </a:solidFill>
                <a:latin typeface="Arial"/>
                <a:cs typeface="Arial"/>
              </a:rPr>
              <a:t>A</a:t>
            </a:r>
            <a:r>
              <a:rPr lang="en-US" sz="1050" kern="900" err="1">
                <a:solidFill>
                  <a:srgbClr val="4F81BD"/>
                </a:solidFill>
                <a:latin typeface="Arial"/>
                <a:cs typeface="Arial"/>
              </a:rPr>
              <a:t>mericans</a:t>
            </a:r>
            <a:r>
              <a:rPr lang="en-US" sz="1100" kern="900" err="1">
                <a:solidFill>
                  <a:srgbClr val="4F81BD"/>
                </a:solidFill>
                <a:latin typeface="Arial"/>
                <a:cs typeface="Arial"/>
              </a:rPr>
              <a:t>F</a:t>
            </a:r>
            <a:r>
              <a:rPr lang="en-US" sz="1050" kern="900" err="1">
                <a:solidFill>
                  <a:srgbClr val="4F81BD"/>
                </a:solidFill>
                <a:latin typeface="Arial"/>
                <a:cs typeface="Arial"/>
              </a:rPr>
              <a:t>or</a:t>
            </a:r>
            <a:r>
              <a:rPr lang="en-US" sz="1100" kern="900" err="1">
                <a:solidFill>
                  <a:srgbClr val="4F81BD"/>
                </a:solidFill>
                <a:latin typeface="Arial"/>
                <a:cs typeface="Arial"/>
              </a:rPr>
              <a:t>T</a:t>
            </a:r>
            <a:r>
              <a:rPr lang="en-US" sz="1050" kern="900" err="1">
                <a:solidFill>
                  <a:srgbClr val="4F81BD"/>
                </a:solidFill>
                <a:latin typeface="Arial"/>
                <a:cs typeface="Arial"/>
              </a:rPr>
              <a:t>he</a:t>
            </a:r>
            <a:r>
              <a:rPr lang="en-US" sz="1100" kern="900" err="1">
                <a:solidFill>
                  <a:srgbClr val="4F81BD"/>
                </a:solidFill>
                <a:latin typeface="Arial"/>
                <a:cs typeface="Arial"/>
              </a:rPr>
              <a:t>A</a:t>
            </a:r>
            <a:r>
              <a:rPr lang="en-US" sz="1050" kern="900" err="1">
                <a:solidFill>
                  <a:srgbClr val="4F81BD"/>
                </a:solidFill>
                <a:latin typeface="Arial"/>
                <a:cs typeface="Arial"/>
              </a:rPr>
              <a:t>rts.org</a:t>
            </a:r>
            <a:endParaRPr lang="en-US" sz="1050" kern="900">
              <a:solidFill>
                <a:srgbClr val="4F81BD"/>
              </a:solidFill>
              <a:latin typeface="Arial"/>
              <a:cs typeface="Arial"/>
            </a:endParaRPr>
          </a:p>
          <a:p>
            <a:r>
              <a:rPr lang="en-US" sz="1000" spc="70" err="1">
                <a:solidFill>
                  <a:srgbClr val="4F81BD"/>
                </a:solidFill>
                <a:latin typeface="Arial"/>
                <a:cs typeface="Arial"/>
              </a:rPr>
              <a:t>ArtsActionFund.org</a:t>
            </a:r>
            <a:endParaRPr lang="en-US" sz="1000" spc="70">
              <a:solidFill>
                <a:srgbClr val="4F81BD"/>
              </a:solidFill>
              <a:latin typeface="Arial"/>
              <a:cs typeface="Arial"/>
            </a:endParaRPr>
          </a:p>
          <a:p>
            <a:r>
              <a:rPr lang="en-US" sz="1000" b="1" cap="all" spc="70">
                <a:solidFill>
                  <a:srgbClr val="4F81BD"/>
                </a:solidFill>
                <a:latin typeface="Arial"/>
                <a:cs typeface="Arial"/>
              </a:rPr>
              <a:t>@</a:t>
            </a:r>
            <a:r>
              <a:rPr lang="en-US" sz="1050" b="1" spc="70">
                <a:solidFill>
                  <a:srgbClr val="4F81BD"/>
                </a:solidFill>
                <a:latin typeface="Arial"/>
                <a:cs typeface="Arial"/>
              </a:rPr>
              <a:t>Americans4A</a:t>
            </a:r>
            <a:r>
              <a:rPr lang="en-US" sz="1000" b="1" spc="70">
                <a:solidFill>
                  <a:srgbClr val="4F81BD"/>
                </a:solidFill>
                <a:latin typeface="Arial"/>
                <a:cs typeface="Arial"/>
              </a:rPr>
              <a:t>rts</a:t>
            </a:r>
            <a:endParaRPr lang="en-US">
              <a:solidFill>
                <a:srgbClr val="4F81BD"/>
              </a:solidFill>
              <a:latin typeface="Arial"/>
              <a:cs typeface="Arial"/>
            </a:endParaRPr>
          </a:p>
          <a:p>
            <a:r>
              <a:rPr lang="en-US" sz="1000" b="1" cap="all" spc="70">
                <a:solidFill>
                  <a:srgbClr val="4F81BD"/>
                </a:solidFill>
                <a:latin typeface="Arial"/>
                <a:cs typeface="Arial"/>
              </a:rPr>
              <a:t>@</a:t>
            </a:r>
            <a:r>
              <a:rPr lang="en-US" sz="1000" b="1" spc="70" err="1">
                <a:solidFill>
                  <a:srgbClr val="4F81BD"/>
                </a:solidFill>
                <a:latin typeface="Arial"/>
                <a:cs typeface="Arial"/>
              </a:rPr>
              <a:t>ArtsActionFund</a:t>
            </a:r>
            <a:endParaRPr lang="en-US" sz="1000" b="1" cap="all" spc="70">
              <a:solidFill>
                <a:srgbClr val="4F81BD"/>
              </a:solidFill>
              <a:latin typeface="Arial"/>
              <a:cs typeface="Arial"/>
            </a:endParaRPr>
          </a:p>
        </p:txBody>
      </p:sp>
      <p:pic>
        <p:nvPicPr>
          <p:cNvPr id="7" name="Picture 9" descr="C:\Users\vmurraybaatin\Pictures\Transparent Export Wizard-1.gif">
            <a:extLst>
              <a:ext uri="{FF2B5EF4-FFF2-40B4-BE49-F238E27FC236}">
                <a16:creationId xmlns:a16="http://schemas.microsoft.com/office/drawing/2014/main" id="{4E92E447-C560-F618-ABD7-C61EEEB226B0}"/>
              </a:ext>
            </a:extLst>
          </p:cNvPr>
          <p:cNvPicPr>
            <a:picLocks noChangeAspect="1" noChangeArrowheads="1"/>
          </p:cNvPicPr>
          <p:nvPr/>
        </p:nvPicPr>
        <p:blipFill>
          <a:blip r:embed="rId7" cstate="print"/>
          <a:srcRect/>
          <a:stretch>
            <a:fillRect/>
          </a:stretch>
        </p:blipFill>
        <p:spPr bwMode="auto">
          <a:xfrm>
            <a:off x="3231715" y="5708617"/>
            <a:ext cx="2019851" cy="1064328"/>
          </a:xfrm>
          <a:prstGeom prst="rect">
            <a:avLst/>
          </a:prstGeom>
          <a:noFill/>
        </p:spPr>
      </p:pic>
      <p:sp>
        <p:nvSpPr>
          <p:cNvPr id="11" name="Title 1">
            <a:extLst>
              <a:ext uri="{FF2B5EF4-FFF2-40B4-BE49-F238E27FC236}">
                <a16:creationId xmlns:a16="http://schemas.microsoft.com/office/drawing/2014/main" id="{43628F95-FA32-D5AA-C5B7-5E71272E1CD2}"/>
              </a:ext>
            </a:extLst>
          </p:cNvPr>
          <p:cNvSpPr txBox="1">
            <a:spLocks/>
          </p:cNvSpPr>
          <p:nvPr/>
        </p:nvSpPr>
        <p:spPr>
          <a:xfrm>
            <a:off x="6700738" y="961635"/>
            <a:ext cx="2263200" cy="118304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a:t>Tom </a:t>
            </a:r>
            <a:r>
              <a:rPr lang="en-US" sz="2000" b="1" err="1"/>
              <a:t>DeCaigny</a:t>
            </a:r>
            <a:br>
              <a:rPr lang="en-US" sz="4000" b="1"/>
            </a:br>
            <a:r>
              <a:rPr lang="en-US" sz="1600">
                <a:solidFill>
                  <a:srgbClr val="C00000"/>
                </a:solidFill>
              </a:rPr>
              <a:t>Executive Director, </a:t>
            </a:r>
            <a:r>
              <a:rPr lang="en-US" sz="1600" b="1">
                <a:solidFill>
                  <a:srgbClr val="C00000"/>
                </a:solidFill>
              </a:rPr>
              <a:t>Create CA</a:t>
            </a:r>
          </a:p>
          <a:p>
            <a:pPr algn="l"/>
            <a:r>
              <a:rPr lang="en-US" sz="1600">
                <a:solidFill>
                  <a:srgbClr val="C00000"/>
                </a:solidFill>
              </a:rPr>
              <a:t>Pasadena, CA</a:t>
            </a:r>
          </a:p>
          <a:p>
            <a:pPr algn="l"/>
            <a:endParaRPr lang="en-US" sz="2400" b="1">
              <a:solidFill>
                <a:schemeClr val="accent2">
                  <a:lumMod val="75000"/>
                </a:schemeClr>
              </a:solidFill>
            </a:endParaRPr>
          </a:p>
        </p:txBody>
      </p:sp>
      <p:pic>
        <p:nvPicPr>
          <p:cNvPr id="12" name="Picture 11" descr="A person smiling for the camera&#10;&#10;Description automatically generated with medium confidence">
            <a:extLst>
              <a:ext uri="{FF2B5EF4-FFF2-40B4-BE49-F238E27FC236}">
                <a16:creationId xmlns:a16="http://schemas.microsoft.com/office/drawing/2014/main" id="{F283877C-4D42-E77C-F657-E07AC34A7702}"/>
              </a:ext>
            </a:extLst>
          </p:cNvPr>
          <p:cNvPicPr>
            <a:picLocks noChangeAspect="1"/>
          </p:cNvPicPr>
          <p:nvPr/>
        </p:nvPicPr>
        <p:blipFill rotWithShape="1">
          <a:blip r:embed="rId8">
            <a:extLst>
              <a:ext uri="{28A0092B-C50C-407E-A947-70E740481C1C}">
                <a14:useLocalDpi xmlns:a14="http://schemas.microsoft.com/office/drawing/2010/main" val="0"/>
              </a:ext>
            </a:extLst>
          </a:blip>
          <a:srcRect b="9760"/>
          <a:stretch/>
        </p:blipFill>
        <p:spPr>
          <a:xfrm>
            <a:off x="4948171" y="829437"/>
            <a:ext cx="1627993" cy="1836359"/>
          </a:xfrm>
          <a:prstGeom prst="rect">
            <a:avLst/>
          </a:prstGeom>
        </p:spPr>
      </p:pic>
      <p:sp>
        <p:nvSpPr>
          <p:cNvPr id="13" name="Title 1">
            <a:extLst>
              <a:ext uri="{FF2B5EF4-FFF2-40B4-BE49-F238E27FC236}">
                <a16:creationId xmlns:a16="http://schemas.microsoft.com/office/drawing/2014/main" id="{E5E3E3D6-72CF-21D9-E639-DF0AE7B22455}"/>
              </a:ext>
            </a:extLst>
          </p:cNvPr>
          <p:cNvSpPr txBox="1">
            <a:spLocks/>
          </p:cNvSpPr>
          <p:nvPr/>
        </p:nvSpPr>
        <p:spPr>
          <a:xfrm>
            <a:off x="2314235" y="3393493"/>
            <a:ext cx="2291015" cy="12283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algn="l">
              <a:spcBef>
                <a:spcPts val="0"/>
              </a:spcBef>
              <a:spcAft>
                <a:spcPts val="0"/>
              </a:spcAft>
            </a:pPr>
            <a:r>
              <a:rPr lang="en-US" sz="2000" b="1"/>
              <a:t>Patrick </a:t>
            </a:r>
            <a:r>
              <a:rPr lang="en-US" sz="2000" b="1" err="1"/>
              <a:t>McWhortor</a:t>
            </a:r>
            <a:br>
              <a:rPr lang="en-US" sz="6000">
                <a:solidFill>
                  <a:schemeClr val="tx2">
                    <a:lumMod val="75000"/>
                  </a:schemeClr>
                </a:solidFill>
              </a:rPr>
            </a:br>
            <a:r>
              <a:rPr lang="en-US" sz="1600">
                <a:solidFill>
                  <a:srgbClr val="C00000"/>
                </a:solidFill>
              </a:rPr>
              <a:t>CEO, </a:t>
            </a:r>
            <a:r>
              <a:rPr lang="en-US" sz="1600" b="1">
                <a:solidFill>
                  <a:srgbClr val="C00000"/>
                </a:solidFill>
              </a:rPr>
              <a:t>Arizona Citizens for the Arts</a:t>
            </a:r>
          </a:p>
          <a:p>
            <a:pPr marL="0" marR="0" algn="l">
              <a:spcBef>
                <a:spcPts val="0"/>
              </a:spcBef>
              <a:spcAft>
                <a:spcPts val="0"/>
              </a:spcAft>
            </a:pPr>
            <a:r>
              <a:rPr lang="en-US" sz="1600">
                <a:solidFill>
                  <a:srgbClr val="C00000"/>
                </a:solidFill>
              </a:rPr>
              <a:t>Phoenix, AZ</a:t>
            </a:r>
            <a:endParaRPr lang="en-US" sz="1600">
              <a:solidFill>
                <a:schemeClr val="accent2">
                  <a:lumMod val="75000"/>
                </a:schemeClr>
              </a:solidFill>
            </a:endParaRPr>
          </a:p>
        </p:txBody>
      </p:sp>
      <p:pic>
        <p:nvPicPr>
          <p:cNvPr id="14" name="Picture 13" descr="A person wearing glasses&#10;&#10;Description automatically generated with low confidence">
            <a:extLst>
              <a:ext uri="{FF2B5EF4-FFF2-40B4-BE49-F238E27FC236}">
                <a16:creationId xmlns:a16="http://schemas.microsoft.com/office/drawing/2014/main" id="{F5D57952-B427-4BB5-7515-063BB9E12DF5}"/>
              </a:ext>
            </a:extLst>
          </p:cNvPr>
          <p:cNvPicPr>
            <a:picLocks noChangeAspect="1"/>
          </p:cNvPicPr>
          <p:nvPr/>
        </p:nvPicPr>
        <p:blipFill rotWithShape="1">
          <a:blip r:embed="rId9">
            <a:extLst>
              <a:ext uri="{28A0092B-C50C-407E-A947-70E740481C1C}">
                <a14:useLocalDpi xmlns:a14="http://schemas.microsoft.com/office/drawing/2010/main" val="0"/>
              </a:ext>
            </a:extLst>
          </a:blip>
          <a:srcRect t="8644" b="17410"/>
          <a:stretch/>
        </p:blipFill>
        <p:spPr>
          <a:xfrm>
            <a:off x="458843" y="3434047"/>
            <a:ext cx="1754862" cy="1810695"/>
          </a:xfrm>
          <a:prstGeom prst="rect">
            <a:avLst/>
          </a:prstGeom>
        </p:spPr>
      </p:pic>
      <p:sp>
        <p:nvSpPr>
          <p:cNvPr id="15" name="Title 1">
            <a:extLst>
              <a:ext uri="{FF2B5EF4-FFF2-40B4-BE49-F238E27FC236}">
                <a16:creationId xmlns:a16="http://schemas.microsoft.com/office/drawing/2014/main" id="{81DB28B7-3346-DF9A-A446-659BF2798C5F}"/>
              </a:ext>
            </a:extLst>
          </p:cNvPr>
          <p:cNvSpPr txBox="1">
            <a:spLocks/>
          </p:cNvSpPr>
          <p:nvPr/>
        </p:nvSpPr>
        <p:spPr>
          <a:xfrm>
            <a:off x="6733986" y="3429000"/>
            <a:ext cx="2263201" cy="146029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a:solidFill>
                  <a:schemeClr val="tx2">
                    <a:lumMod val="75000"/>
                  </a:schemeClr>
                </a:solidFill>
              </a:rPr>
              <a:t>Jo</a:t>
            </a:r>
            <a:r>
              <a:rPr lang="en-US" sz="2000" b="1"/>
              <a:t>sh Reynolds</a:t>
            </a:r>
            <a:br>
              <a:rPr lang="en-US" sz="4000" b="1"/>
            </a:br>
            <a:r>
              <a:rPr lang="en-US" sz="1600">
                <a:solidFill>
                  <a:srgbClr val="C00000"/>
                </a:solidFill>
              </a:rPr>
              <a:t>Government Affairs Coordinator, </a:t>
            </a:r>
            <a:r>
              <a:rPr lang="en-US" sz="1600" b="1">
                <a:solidFill>
                  <a:srgbClr val="C00000"/>
                </a:solidFill>
              </a:rPr>
              <a:t>Americans for the Arts</a:t>
            </a:r>
          </a:p>
          <a:p>
            <a:pPr algn="l"/>
            <a:endParaRPr lang="en-US" sz="2400" b="1">
              <a:solidFill>
                <a:schemeClr val="accent2">
                  <a:lumMod val="75000"/>
                </a:schemeClr>
              </a:solidFill>
            </a:endParaRPr>
          </a:p>
        </p:txBody>
      </p:sp>
      <p:pic>
        <p:nvPicPr>
          <p:cNvPr id="16" name="Picture 15" descr="A person wearing glasses and a tie&#10;&#10;Description automatically generated with medium confidence">
            <a:extLst>
              <a:ext uri="{FF2B5EF4-FFF2-40B4-BE49-F238E27FC236}">
                <a16:creationId xmlns:a16="http://schemas.microsoft.com/office/drawing/2014/main" id="{4C56BED3-15C2-EDB7-EB8B-0B596CA77936}"/>
              </a:ext>
            </a:extLst>
          </p:cNvPr>
          <p:cNvPicPr>
            <a:picLocks noChangeAspect="1"/>
          </p:cNvPicPr>
          <p:nvPr/>
        </p:nvPicPr>
        <p:blipFill rotWithShape="1">
          <a:blip r:embed="rId10">
            <a:extLst>
              <a:ext uri="{28A0092B-C50C-407E-A947-70E740481C1C}">
                <a14:useLocalDpi xmlns:a14="http://schemas.microsoft.com/office/drawing/2010/main" val="0"/>
              </a:ext>
            </a:extLst>
          </a:blip>
          <a:srcRect r="7271"/>
          <a:stretch/>
        </p:blipFill>
        <p:spPr>
          <a:xfrm>
            <a:off x="4885883" y="3394399"/>
            <a:ext cx="1752567" cy="1889990"/>
          </a:xfrm>
          <a:prstGeom prst="rect">
            <a:avLst/>
          </a:prstGeom>
        </p:spPr>
      </p:pic>
    </p:spTree>
    <p:extLst>
      <p:ext uri="{BB962C8B-B14F-4D97-AF65-F5344CB8AC3E}">
        <p14:creationId xmlns:p14="http://schemas.microsoft.com/office/powerpoint/2010/main" val="1771301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cstate="print"/>
          <a:srcRect b="97727"/>
          <a:stretch>
            <a:fillRect/>
          </a:stretch>
        </p:blipFill>
        <p:spPr bwMode="auto">
          <a:xfrm>
            <a:off x="0" y="0"/>
            <a:ext cx="9144000" cy="304801"/>
          </a:xfrm>
          <a:prstGeom prst="rect">
            <a:avLst/>
          </a:prstGeom>
          <a:noFill/>
          <a:ln w="9525">
            <a:noFill/>
            <a:miter lim="800000"/>
            <a:headEnd/>
            <a:tailEnd/>
          </a:ln>
        </p:spPr>
      </p:pic>
      <p:pic>
        <p:nvPicPr>
          <p:cNvPr id="12" name="Picture 11">
            <a:extLst>
              <a:ext uri="{FF2B5EF4-FFF2-40B4-BE49-F238E27FC236}">
                <a16:creationId xmlns:a16="http://schemas.microsoft.com/office/drawing/2014/main" id="{B8D60C54-2E06-DB01-1282-D9EE904FB28C}"/>
              </a:ext>
            </a:extLst>
          </p:cNvPr>
          <p:cNvPicPr>
            <a:picLocks noChangeAspect="1"/>
          </p:cNvPicPr>
          <p:nvPr/>
        </p:nvPicPr>
        <p:blipFill rotWithShape="1">
          <a:blip r:embed="rId4">
            <a:extLst>
              <a:ext uri="{28A0092B-C50C-407E-A947-70E740481C1C}">
                <a14:useLocalDpi xmlns:a14="http://schemas.microsoft.com/office/drawing/2010/main" val="0"/>
              </a:ext>
            </a:extLst>
          </a:blip>
          <a:srcRect b="8471"/>
          <a:stretch/>
        </p:blipFill>
        <p:spPr>
          <a:xfrm>
            <a:off x="246980" y="1591287"/>
            <a:ext cx="2930367" cy="2867808"/>
          </a:xfrm>
          <a:prstGeom prst="rect">
            <a:avLst/>
          </a:prstGeom>
        </p:spPr>
      </p:pic>
      <p:sp>
        <p:nvSpPr>
          <p:cNvPr id="14" name="Rectangle 13">
            <a:extLst>
              <a:ext uri="{FF2B5EF4-FFF2-40B4-BE49-F238E27FC236}">
                <a16:creationId xmlns:a16="http://schemas.microsoft.com/office/drawing/2014/main" id="{B086448A-A9D8-63FA-8937-8A19A049AE14}"/>
              </a:ext>
            </a:extLst>
          </p:cNvPr>
          <p:cNvSpPr/>
          <p:nvPr/>
        </p:nvSpPr>
        <p:spPr>
          <a:xfrm>
            <a:off x="3172904" y="1537665"/>
            <a:ext cx="5886571" cy="4893647"/>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en-US" sz="2400">
                <a:cs typeface="Calibri"/>
              </a:rPr>
              <a:t>Every Four Years – Massive State Elections</a:t>
            </a:r>
            <a:endParaRPr lang="en-US" sz="2400"/>
          </a:p>
          <a:p>
            <a:pPr marL="342900" indent="-342900">
              <a:buFont typeface="Arial" panose="020B0604020202020204" pitchFamily="34" charset="0"/>
              <a:buChar char="•"/>
            </a:pPr>
            <a:r>
              <a:rPr lang="en-US" sz="2400"/>
              <a:t>Elections in </a:t>
            </a:r>
            <a:r>
              <a:rPr lang="en-US" sz="2400" b="1"/>
              <a:t>46</a:t>
            </a:r>
            <a:r>
              <a:rPr lang="en-US" sz="2400"/>
              <a:t> States</a:t>
            </a:r>
            <a:br>
              <a:rPr lang="en-US" sz="2400"/>
            </a:br>
            <a:r>
              <a:rPr lang="en-US" sz="2400"/>
              <a:t>(Louisiana, Mississippi, New Jersey and Virginia did not have state elections)</a:t>
            </a:r>
            <a:endParaRPr lang="en-US"/>
          </a:p>
          <a:p>
            <a:pPr marL="342900" indent="-342900">
              <a:buFont typeface="Arial" panose="020B0604020202020204" pitchFamily="34" charset="0"/>
              <a:buChar char="•"/>
            </a:pPr>
            <a:r>
              <a:rPr lang="en-US" sz="2400" b="1"/>
              <a:t>36</a:t>
            </a:r>
            <a:r>
              <a:rPr lang="en-US" sz="2400"/>
              <a:t> Governor/ Lt Governor Elections</a:t>
            </a:r>
            <a:endParaRPr lang="en-US" sz="2400">
              <a:cs typeface="Calibri"/>
            </a:endParaRPr>
          </a:p>
          <a:p>
            <a:pPr marL="342900" indent="-342900">
              <a:buFont typeface="Arial" panose="020B0604020202020204" pitchFamily="34" charset="0"/>
              <a:buChar char="•"/>
            </a:pPr>
            <a:r>
              <a:rPr lang="en-US" sz="2400" b="1"/>
              <a:t>88</a:t>
            </a:r>
            <a:r>
              <a:rPr lang="en-US" sz="2400"/>
              <a:t> of the country’s </a:t>
            </a:r>
            <a:r>
              <a:rPr lang="en-US" sz="2400" b="1"/>
              <a:t>99</a:t>
            </a:r>
            <a:r>
              <a:rPr lang="en-US" sz="2400"/>
              <a:t> state legislative chambers up for election</a:t>
            </a:r>
            <a:endParaRPr lang="en-US" sz="2400">
              <a:cs typeface="Calibri"/>
            </a:endParaRPr>
          </a:p>
          <a:p>
            <a:pPr marL="342900" indent="-342900">
              <a:buFont typeface="Arial" panose="020B0604020202020204" pitchFamily="34" charset="0"/>
              <a:buChar char="•"/>
            </a:pPr>
            <a:r>
              <a:rPr lang="en-US" sz="2400" b="1"/>
              <a:t>6,278</a:t>
            </a:r>
            <a:r>
              <a:rPr lang="en-US" sz="2400"/>
              <a:t> state legislators out of </a:t>
            </a:r>
            <a:r>
              <a:rPr lang="en-US" sz="2400" b="1"/>
              <a:t>7,383</a:t>
            </a:r>
            <a:r>
              <a:rPr lang="en-US" sz="2400"/>
              <a:t> or </a:t>
            </a:r>
            <a:r>
              <a:rPr lang="en-US" sz="2400" b="1"/>
              <a:t>85%</a:t>
            </a:r>
            <a:endParaRPr lang="en-US" sz="2400"/>
          </a:p>
          <a:p>
            <a:br>
              <a:rPr lang="en-US" sz="2400" b="1"/>
            </a:br>
            <a:br>
              <a:rPr lang="en-US" sz="2400" b="1"/>
            </a:br>
            <a:endParaRPr lang="en-US" sz="2400" b="1"/>
          </a:p>
          <a:p>
            <a:pPr lvl="1"/>
            <a:endParaRPr lang="en-US" sz="2400" b="1"/>
          </a:p>
          <a:p>
            <a:pPr lvl="1"/>
            <a:endParaRPr lang="en-US" sz="2400" b="1"/>
          </a:p>
        </p:txBody>
      </p:sp>
      <p:sp>
        <p:nvSpPr>
          <p:cNvPr id="15" name="Rectangle 14">
            <a:extLst>
              <a:ext uri="{FF2B5EF4-FFF2-40B4-BE49-F238E27FC236}">
                <a16:creationId xmlns:a16="http://schemas.microsoft.com/office/drawing/2014/main" id="{1696EF1F-7A82-2EE9-E69A-62E9CF2FF6CF}"/>
              </a:ext>
            </a:extLst>
          </p:cNvPr>
          <p:cNvSpPr/>
          <p:nvPr/>
        </p:nvSpPr>
        <p:spPr>
          <a:xfrm>
            <a:off x="654068" y="4373940"/>
            <a:ext cx="7854244" cy="1569660"/>
          </a:xfrm>
          <a:prstGeom prst="rect">
            <a:avLst/>
          </a:prstGeom>
        </p:spPr>
        <p:txBody>
          <a:bodyPr wrap="square" lIns="91440" tIns="45720" rIns="91440" bIns="45720" anchor="t">
            <a:spAutoFit/>
          </a:bodyPr>
          <a:lstStyle/>
          <a:p>
            <a:pPr marL="342900" indent="-342900">
              <a:buFont typeface="Arial" panose="020B0604020202020204" pitchFamily="34" charset="0"/>
              <a:buChar char="•"/>
            </a:pPr>
            <a:endParaRPr lang="en-US" sz="2400"/>
          </a:p>
          <a:p>
            <a:pPr algn="ctr"/>
            <a:r>
              <a:rPr lang="en-US" sz="2400">
                <a:effectLst/>
              </a:rPr>
              <a:t>2022 State Election Top Line Statement:</a:t>
            </a:r>
          </a:p>
          <a:p>
            <a:pPr algn="ctr"/>
            <a:r>
              <a:rPr lang="en-US" sz="2400" i="1">
                <a:solidFill>
                  <a:srgbClr val="C00000"/>
                </a:solidFill>
                <a:effectLst/>
              </a:rPr>
              <a:t>“Democrats Make Gains, Republicans Remain Dominant”</a:t>
            </a:r>
            <a:endParaRPr lang="en-US" sz="2400" i="1">
              <a:solidFill>
                <a:srgbClr val="C00000"/>
              </a:solidFill>
            </a:endParaRPr>
          </a:p>
          <a:p>
            <a:pPr marL="342900" indent="-342900">
              <a:buFont typeface="Arial" panose="020B0604020202020204" pitchFamily="34" charset="0"/>
              <a:buChar char="•"/>
            </a:pPr>
            <a:endParaRPr lang="en-US" sz="2400" b="1"/>
          </a:p>
        </p:txBody>
      </p:sp>
      <p:pic>
        <p:nvPicPr>
          <p:cNvPr id="3" name="Picture 2" descr="Logo&#10;&#10;Description automatically generated">
            <a:extLst>
              <a:ext uri="{FF2B5EF4-FFF2-40B4-BE49-F238E27FC236}">
                <a16:creationId xmlns:a16="http://schemas.microsoft.com/office/drawing/2014/main" id="{BA28B02D-46CB-142B-1EFF-44C4886E43E3}"/>
              </a:ext>
            </a:extLst>
          </p:cNvPr>
          <p:cNvPicPr>
            <a:picLocks noChangeAspect="1"/>
          </p:cNvPicPr>
          <p:nvPr/>
        </p:nvPicPr>
        <p:blipFill>
          <a:blip r:embed="rId5"/>
          <a:stretch>
            <a:fillRect/>
          </a:stretch>
        </p:blipFill>
        <p:spPr>
          <a:xfrm>
            <a:off x="5654097" y="5798617"/>
            <a:ext cx="922067" cy="894650"/>
          </a:xfrm>
          <a:prstGeom prst="rect">
            <a:avLst/>
          </a:prstGeom>
        </p:spPr>
      </p:pic>
      <p:pic>
        <p:nvPicPr>
          <p:cNvPr id="7" name="Picture 6" descr="afta_logo_color_horz.jpg">
            <a:extLst>
              <a:ext uri="{FF2B5EF4-FFF2-40B4-BE49-F238E27FC236}">
                <a16:creationId xmlns:a16="http://schemas.microsoft.com/office/drawing/2014/main" id="{F0083382-9B35-1838-547A-B877DB610DB3}"/>
              </a:ext>
            </a:extLst>
          </p:cNvPr>
          <p:cNvPicPr>
            <a:picLocks noChangeAspect="1"/>
          </p:cNvPicPr>
          <p:nvPr/>
        </p:nvPicPr>
        <p:blipFill>
          <a:blip r:embed="rId6" cstate="print"/>
          <a:stretch>
            <a:fillRect/>
          </a:stretch>
        </p:blipFill>
        <p:spPr>
          <a:xfrm>
            <a:off x="235937" y="5834510"/>
            <a:ext cx="2466680" cy="788225"/>
          </a:xfrm>
          <a:prstGeom prst="rect">
            <a:avLst/>
          </a:prstGeom>
        </p:spPr>
      </p:pic>
      <p:sp>
        <p:nvSpPr>
          <p:cNvPr id="10" name="TextBox 9">
            <a:extLst>
              <a:ext uri="{FF2B5EF4-FFF2-40B4-BE49-F238E27FC236}">
                <a16:creationId xmlns:a16="http://schemas.microsoft.com/office/drawing/2014/main" id="{800087EB-B8FF-4B80-D811-0A6CD8D48446}"/>
              </a:ext>
            </a:extLst>
          </p:cNvPr>
          <p:cNvSpPr txBox="1"/>
          <p:nvPr/>
        </p:nvSpPr>
        <p:spPr>
          <a:xfrm>
            <a:off x="7152523" y="5891766"/>
            <a:ext cx="1811415" cy="730969"/>
          </a:xfrm>
          <a:prstGeom prst="rect">
            <a:avLst/>
          </a:prstGeom>
          <a:noFill/>
        </p:spPr>
        <p:txBody>
          <a:bodyPr wrap="square" lIns="91440" tIns="45720" rIns="91440" bIns="45720" rtlCol="0" anchor="t">
            <a:spAutoFit/>
          </a:bodyPr>
          <a:lstStyle/>
          <a:p>
            <a:r>
              <a:rPr lang="en-US" sz="1100" kern="900" err="1">
                <a:solidFill>
                  <a:srgbClr val="4F81BD"/>
                </a:solidFill>
                <a:latin typeface="Arial"/>
                <a:cs typeface="Arial"/>
              </a:rPr>
              <a:t>A</a:t>
            </a:r>
            <a:r>
              <a:rPr lang="en-US" sz="1050" kern="900" err="1">
                <a:solidFill>
                  <a:srgbClr val="4F81BD"/>
                </a:solidFill>
                <a:latin typeface="Arial"/>
                <a:cs typeface="Arial"/>
              </a:rPr>
              <a:t>mericans</a:t>
            </a:r>
            <a:r>
              <a:rPr lang="en-US" sz="1100" kern="900" err="1">
                <a:solidFill>
                  <a:srgbClr val="4F81BD"/>
                </a:solidFill>
                <a:latin typeface="Arial"/>
                <a:cs typeface="Arial"/>
              </a:rPr>
              <a:t>F</a:t>
            </a:r>
            <a:r>
              <a:rPr lang="en-US" sz="1050" kern="900" err="1">
                <a:solidFill>
                  <a:srgbClr val="4F81BD"/>
                </a:solidFill>
                <a:latin typeface="Arial"/>
                <a:cs typeface="Arial"/>
              </a:rPr>
              <a:t>or</a:t>
            </a:r>
            <a:r>
              <a:rPr lang="en-US" sz="1100" kern="900" err="1">
                <a:solidFill>
                  <a:srgbClr val="4F81BD"/>
                </a:solidFill>
                <a:latin typeface="Arial"/>
                <a:cs typeface="Arial"/>
              </a:rPr>
              <a:t>T</a:t>
            </a:r>
            <a:r>
              <a:rPr lang="en-US" sz="1050" kern="900" err="1">
                <a:solidFill>
                  <a:srgbClr val="4F81BD"/>
                </a:solidFill>
                <a:latin typeface="Arial"/>
                <a:cs typeface="Arial"/>
              </a:rPr>
              <a:t>he</a:t>
            </a:r>
            <a:r>
              <a:rPr lang="en-US" sz="1100" kern="900" err="1">
                <a:solidFill>
                  <a:srgbClr val="4F81BD"/>
                </a:solidFill>
                <a:latin typeface="Arial"/>
                <a:cs typeface="Arial"/>
              </a:rPr>
              <a:t>A</a:t>
            </a:r>
            <a:r>
              <a:rPr lang="en-US" sz="1050" kern="900" err="1">
                <a:solidFill>
                  <a:srgbClr val="4F81BD"/>
                </a:solidFill>
                <a:latin typeface="Arial"/>
                <a:cs typeface="Arial"/>
              </a:rPr>
              <a:t>rts.org</a:t>
            </a:r>
            <a:endParaRPr lang="en-US" sz="1050" kern="900">
              <a:solidFill>
                <a:srgbClr val="4F81BD"/>
              </a:solidFill>
              <a:latin typeface="Arial"/>
              <a:cs typeface="Arial"/>
            </a:endParaRPr>
          </a:p>
          <a:p>
            <a:r>
              <a:rPr lang="en-US" sz="1000" spc="70" err="1">
                <a:solidFill>
                  <a:srgbClr val="4F81BD"/>
                </a:solidFill>
                <a:latin typeface="Arial"/>
                <a:cs typeface="Arial"/>
              </a:rPr>
              <a:t>ArtsActionFund.org</a:t>
            </a:r>
            <a:endParaRPr lang="en-US" sz="1000" spc="70">
              <a:solidFill>
                <a:srgbClr val="4F81BD"/>
              </a:solidFill>
              <a:latin typeface="Arial"/>
              <a:cs typeface="Arial"/>
            </a:endParaRPr>
          </a:p>
          <a:p>
            <a:r>
              <a:rPr lang="en-US" sz="1000" b="1" cap="all" spc="70">
                <a:solidFill>
                  <a:srgbClr val="4F81BD"/>
                </a:solidFill>
                <a:latin typeface="Arial"/>
                <a:cs typeface="Arial"/>
              </a:rPr>
              <a:t>@</a:t>
            </a:r>
            <a:r>
              <a:rPr lang="en-US" sz="1050" b="1" spc="70">
                <a:solidFill>
                  <a:srgbClr val="4F81BD"/>
                </a:solidFill>
                <a:latin typeface="Arial"/>
                <a:cs typeface="Arial"/>
              </a:rPr>
              <a:t>Americans4A</a:t>
            </a:r>
            <a:r>
              <a:rPr lang="en-US" sz="1000" b="1" spc="70">
                <a:solidFill>
                  <a:srgbClr val="4F81BD"/>
                </a:solidFill>
                <a:latin typeface="Arial"/>
                <a:cs typeface="Arial"/>
              </a:rPr>
              <a:t>rts</a:t>
            </a:r>
            <a:endParaRPr lang="en-US">
              <a:solidFill>
                <a:srgbClr val="4F81BD"/>
              </a:solidFill>
              <a:latin typeface="Arial"/>
              <a:cs typeface="Arial"/>
            </a:endParaRPr>
          </a:p>
          <a:p>
            <a:r>
              <a:rPr lang="en-US" sz="1000" b="1" cap="all" spc="70">
                <a:solidFill>
                  <a:srgbClr val="4F81BD"/>
                </a:solidFill>
                <a:latin typeface="Arial"/>
                <a:cs typeface="Arial"/>
              </a:rPr>
              <a:t>@</a:t>
            </a:r>
            <a:r>
              <a:rPr lang="en-US" sz="1000" b="1" spc="70" err="1">
                <a:solidFill>
                  <a:srgbClr val="4F81BD"/>
                </a:solidFill>
                <a:latin typeface="Arial"/>
                <a:cs typeface="Arial"/>
              </a:rPr>
              <a:t>ArtsActionFund</a:t>
            </a:r>
            <a:endParaRPr lang="en-US" sz="1000" b="1" cap="all" spc="70">
              <a:solidFill>
                <a:srgbClr val="4F81BD"/>
              </a:solidFill>
              <a:latin typeface="Arial"/>
              <a:cs typeface="Arial"/>
            </a:endParaRPr>
          </a:p>
        </p:txBody>
      </p:sp>
      <p:pic>
        <p:nvPicPr>
          <p:cNvPr id="11" name="Picture 9" descr="C:\Users\vmurraybaatin\Pictures\Transparent Export Wizard-1.gif">
            <a:extLst>
              <a:ext uri="{FF2B5EF4-FFF2-40B4-BE49-F238E27FC236}">
                <a16:creationId xmlns:a16="http://schemas.microsoft.com/office/drawing/2014/main" id="{55B5CC06-B7F1-0EF1-8170-BBEABC1866D7}"/>
              </a:ext>
            </a:extLst>
          </p:cNvPr>
          <p:cNvPicPr>
            <a:picLocks noChangeAspect="1" noChangeArrowheads="1"/>
          </p:cNvPicPr>
          <p:nvPr/>
        </p:nvPicPr>
        <p:blipFill>
          <a:blip r:embed="rId7" cstate="print"/>
          <a:srcRect/>
          <a:stretch>
            <a:fillRect/>
          </a:stretch>
        </p:blipFill>
        <p:spPr bwMode="auto">
          <a:xfrm>
            <a:off x="3231715" y="5708617"/>
            <a:ext cx="2019851" cy="1064328"/>
          </a:xfrm>
          <a:prstGeom prst="rect">
            <a:avLst/>
          </a:prstGeom>
          <a:noFill/>
        </p:spPr>
      </p:pic>
      <p:sp>
        <p:nvSpPr>
          <p:cNvPr id="16" name="Title 1">
            <a:extLst>
              <a:ext uri="{FF2B5EF4-FFF2-40B4-BE49-F238E27FC236}">
                <a16:creationId xmlns:a16="http://schemas.microsoft.com/office/drawing/2014/main" id="{50A818F6-A013-CAE9-27EA-D12FF4BDC1AB}"/>
              </a:ext>
            </a:extLst>
          </p:cNvPr>
          <p:cNvSpPr txBox="1"/>
          <p:nvPr/>
        </p:nvSpPr>
        <p:spPr>
          <a:xfrm>
            <a:off x="374250" y="490844"/>
            <a:ext cx="83955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effectLst>
                  <a:outerShdw blurRad="38100" dist="38100" dir="2700000" algn="tl">
                    <a:srgbClr val="000000">
                      <a:alpha val="43137"/>
                    </a:srgbClr>
                  </a:outerShdw>
                </a:effectLst>
              </a:rPr>
              <a:t>State Elections</a:t>
            </a:r>
          </a:p>
        </p:txBody>
      </p:sp>
    </p:spTree>
    <p:extLst>
      <p:ext uri="{BB962C8B-B14F-4D97-AF65-F5344CB8AC3E}">
        <p14:creationId xmlns:p14="http://schemas.microsoft.com/office/powerpoint/2010/main" val="2011670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cstate="print"/>
          <a:srcRect b="97727"/>
          <a:stretch>
            <a:fillRect/>
          </a:stretch>
        </p:blipFill>
        <p:spPr bwMode="auto">
          <a:xfrm>
            <a:off x="0" y="0"/>
            <a:ext cx="9144000" cy="304801"/>
          </a:xfrm>
          <a:prstGeom prst="rect">
            <a:avLst/>
          </a:prstGeom>
          <a:noFill/>
          <a:ln w="9525">
            <a:noFill/>
            <a:miter lim="800000"/>
            <a:headEnd/>
            <a:tailEnd/>
          </a:ln>
        </p:spPr>
      </p:pic>
      <p:pic>
        <p:nvPicPr>
          <p:cNvPr id="2" name="Picture 1" descr="Logo&#10;&#10;Description automatically generated">
            <a:extLst>
              <a:ext uri="{FF2B5EF4-FFF2-40B4-BE49-F238E27FC236}">
                <a16:creationId xmlns:a16="http://schemas.microsoft.com/office/drawing/2014/main" id="{10C8D87B-88B2-8BF9-47B7-38EFE321E955}"/>
              </a:ext>
            </a:extLst>
          </p:cNvPr>
          <p:cNvPicPr>
            <a:picLocks noChangeAspect="1"/>
          </p:cNvPicPr>
          <p:nvPr/>
        </p:nvPicPr>
        <p:blipFill>
          <a:blip r:embed="rId4"/>
          <a:stretch>
            <a:fillRect/>
          </a:stretch>
        </p:blipFill>
        <p:spPr>
          <a:xfrm>
            <a:off x="5654097" y="5798617"/>
            <a:ext cx="922067" cy="894650"/>
          </a:xfrm>
          <a:prstGeom prst="rect">
            <a:avLst/>
          </a:prstGeom>
        </p:spPr>
      </p:pic>
      <p:pic>
        <p:nvPicPr>
          <p:cNvPr id="13" name="Picture 12" descr="afta_logo_color_horz.jpg">
            <a:extLst>
              <a:ext uri="{FF2B5EF4-FFF2-40B4-BE49-F238E27FC236}">
                <a16:creationId xmlns:a16="http://schemas.microsoft.com/office/drawing/2014/main" id="{FD824F7D-BA7B-7DB5-6FF2-5F54334BA083}"/>
              </a:ext>
            </a:extLst>
          </p:cNvPr>
          <p:cNvPicPr>
            <a:picLocks noChangeAspect="1"/>
          </p:cNvPicPr>
          <p:nvPr/>
        </p:nvPicPr>
        <p:blipFill>
          <a:blip r:embed="rId5" cstate="print"/>
          <a:stretch>
            <a:fillRect/>
          </a:stretch>
        </p:blipFill>
        <p:spPr>
          <a:xfrm>
            <a:off x="235937" y="5834510"/>
            <a:ext cx="2466680" cy="788225"/>
          </a:xfrm>
          <a:prstGeom prst="rect">
            <a:avLst/>
          </a:prstGeom>
        </p:spPr>
      </p:pic>
      <p:sp>
        <p:nvSpPr>
          <p:cNvPr id="14" name="TextBox 13">
            <a:extLst>
              <a:ext uri="{FF2B5EF4-FFF2-40B4-BE49-F238E27FC236}">
                <a16:creationId xmlns:a16="http://schemas.microsoft.com/office/drawing/2014/main" id="{2987F6F7-CFB8-9C3B-5733-3A5A6D0AFBE2}"/>
              </a:ext>
            </a:extLst>
          </p:cNvPr>
          <p:cNvSpPr txBox="1"/>
          <p:nvPr/>
        </p:nvSpPr>
        <p:spPr>
          <a:xfrm>
            <a:off x="7152523" y="5891766"/>
            <a:ext cx="1811415" cy="730969"/>
          </a:xfrm>
          <a:prstGeom prst="rect">
            <a:avLst/>
          </a:prstGeom>
          <a:noFill/>
        </p:spPr>
        <p:txBody>
          <a:bodyPr wrap="square" lIns="91440" tIns="45720" rIns="91440" bIns="45720" rtlCol="0" anchor="t">
            <a:spAutoFit/>
          </a:bodyPr>
          <a:lstStyle/>
          <a:p>
            <a:r>
              <a:rPr lang="en-US" sz="1100" kern="900" err="1">
                <a:solidFill>
                  <a:srgbClr val="4F81BD"/>
                </a:solidFill>
                <a:latin typeface="Arial"/>
                <a:cs typeface="Arial"/>
              </a:rPr>
              <a:t>A</a:t>
            </a:r>
            <a:r>
              <a:rPr lang="en-US" sz="1050" kern="900" err="1">
                <a:solidFill>
                  <a:srgbClr val="4F81BD"/>
                </a:solidFill>
                <a:latin typeface="Arial"/>
                <a:cs typeface="Arial"/>
              </a:rPr>
              <a:t>mericans</a:t>
            </a:r>
            <a:r>
              <a:rPr lang="en-US" sz="1100" kern="900" err="1">
                <a:solidFill>
                  <a:srgbClr val="4F81BD"/>
                </a:solidFill>
                <a:latin typeface="Arial"/>
                <a:cs typeface="Arial"/>
              </a:rPr>
              <a:t>F</a:t>
            </a:r>
            <a:r>
              <a:rPr lang="en-US" sz="1050" kern="900" err="1">
                <a:solidFill>
                  <a:srgbClr val="4F81BD"/>
                </a:solidFill>
                <a:latin typeface="Arial"/>
                <a:cs typeface="Arial"/>
              </a:rPr>
              <a:t>or</a:t>
            </a:r>
            <a:r>
              <a:rPr lang="en-US" sz="1100" kern="900" err="1">
                <a:solidFill>
                  <a:srgbClr val="4F81BD"/>
                </a:solidFill>
                <a:latin typeface="Arial"/>
                <a:cs typeface="Arial"/>
              </a:rPr>
              <a:t>T</a:t>
            </a:r>
            <a:r>
              <a:rPr lang="en-US" sz="1050" kern="900" err="1">
                <a:solidFill>
                  <a:srgbClr val="4F81BD"/>
                </a:solidFill>
                <a:latin typeface="Arial"/>
                <a:cs typeface="Arial"/>
              </a:rPr>
              <a:t>he</a:t>
            </a:r>
            <a:r>
              <a:rPr lang="en-US" sz="1100" kern="900" err="1">
                <a:solidFill>
                  <a:srgbClr val="4F81BD"/>
                </a:solidFill>
                <a:latin typeface="Arial"/>
                <a:cs typeface="Arial"/>
              </a:rPr>
              <a:t>A</a:t>
            </a:r>
            <a:r>
              <a:rPr lang="en-US" sz="1050" kern="900" err="1">
                <a:solidFill>
                  <a:srgbClr val="4F81BD"/>
                </a:solidFill>
                <a:latin typeface="Arial"/>
                <a:cs typeface="Arial"/>
              </a:rPr>
              <a:t>rts.org</a:t>
            </a:r>
            <a:endParaRPr lang="en-US" sz="1050" kern="900">
              <a:solidFill>
                <a:srgbClr val="4F81BD"/>
              </a:solidFill>
              <a:latin typeface="Arial"/>
              <a:cs typeface="Arial"/>
            </a:endParaRPr>
          </a:p>
          <a:p>
            <a:r>
              <a:rPr lang="en-US" sz="1000" spc="70" err="1">
                <a:solidFill>
                  <a:srgbClr val="4F81BD"/>
                </a:solidFill>
                <a:latin typeface="Arial"/>
                <a:cs typeface="Arial"/>
              </a:rPr>
              <a:t>ArtsActionFund.org</a:t>
            </a:r>
            <a:endParaRPr lang="en-US" sz="1000" spc="70">
              <a:solidFill>
                <a:srgbClr val="4F81BD"/>
              </a:solidFill>
              <a:latin typeface="Arial"/>
              <a:cs typeface="Arial"/>
            </a:endParaRPr>
          </a:p>
          <a:p>
            <a:r>
              <a:rPr lang="en-US" sz="1000" b="1" cap="all" spc="70">
                <a:solidFill>
                  <a:srgbClr val="4F81BD"/>
                </a:solidFill>
                <a:latin typeface="Arial"/>
                <a:cs typeface="Arial"/>
              </a:rPr>
              <a:t>@</a:t>
            </a:r>
            <a:r>
              <a:rPr lang="en-US" sz="1050" b="1" spc="70">
                <a:solidFill>
                  <a:srgbClr val="4F81BD"/>
                </a:solidFill>
                <a:latin typeface="Arial"/>
                <a:cs typeface="Arial"/>
              </a:rPr>
              <a:t>Americans4A</a:t>
            </a:r>
            <a:r>
              <a:rPr lang="en-US" sz="1000" b="1" spc="70">
                <a:solidFill>
                  <a:srgbClr val="4F81BD"/>
                </a:solidFill>
                <a:latin typeface="Arial"/>
                <a:cs typeface="Arial"/>
              </a:rPr>
              <a:t>rts</a:t>
            </a:r>
            <a:endParaRPr lang="en-US">
              <a:solidFill>
                <a:srgbClr val="4F81BD"/>
              </a:solidFill>
              <a:latin typeface="Arial"/>
              <a:cs typeface="Arial"/>
            </a:endParaRPr>
          </a:p>
          <a:p>
            <a:r>
              <a:rPr lang="en-US" sz="1000" b="1" cap="all" spc="70">
                <a:solidFill>
                  <a:srgbClr val="4F81BD"/>
                </a:solidFill>
                <a:latin typeface="Arial"/>
                <a:cs typeface="Arial"/>
              </a:rPr>
              <a:t>@</a:t>
            </a:r>
            <a:r>
              <a:rPr lang="en-US" sz="1000" b="1" spc="70" err="1">
                <a:solidFill>
                  <a:srgbClr val="4F81BD"/>
                </a:solidFill>
                <a:latin typeface="Arial"/>
                <a:cs typeface="Arial"/>
              </a:rPr>
              <a:t>ArtsActionFund</a:t>
            </a:r>
            <a:endParaRPr lang="en-US" sz="1000" b="1" cap="all" spc="70">
              <a:solidFill>
                <a:srgbClr val="4F81BD"/>
              </a:solidFill>
              <a:latin typeface="Arial"/>
              <a:cs typeface="Arial"/>
            </a:endParaRPr>
          </a:p>
        </p:txBody>
      </p:sp>
      <p:pic>
        <p:nvPicPr>
          <p:cNvPr id="16" name="Picture 9" descr="C:\Users\vmurraybaatin\Pictures\Transparent Export Wizard-1.gif">
            <a:extLst>
              <a:ext uri="{FF2B5EF4-FFF2-40B4-BE49-F238E27FC236}">
                <a16:creationId xmlns:a16="http://schemas.microsoft.com/office/drawing/2014/main" id="{AD9D831B-5123-EF6C-C73A-244D16518E93}"/>
              </a:ext>
            </a:extLst>
          </p:cNvPr>
          <p:cNvPicPr>
            <a:picLocks noChangeAspect="1" noChangeArrowheads="1"/>
          </p:cNvPicPr>
          <p:nvPr/>
        </p:nvPicPr>
        <p:blipFill>
          <a:blip r:embed="rId6" cstate="print"/>
          <a:srcRect/>
          <a:stretch>
            <a:fillRect/>
          </a:stretch>
        </p:blipFill>
        <p:spPr bwMode="auto">
          <a:xfrm>
            <a:off x="3231715" y="5708617"/>
            <a:ext cx="2019851" cy="1064328"/>
          </a:xfrm>
          <a:prstGeom prst="rect">
            <a:avLst/>
          </a:prstGeom>
          <a:noFill/>
        </p:spPr>
      </p:pic>
      <p:pic>
        <p:nvPicPr>
          <p:cNvPr id="5" name="Picture 5" descr="Graphical user interface, application, Word&#10;&#10;Description automatically generated">
            <a:extLst>
              <a:ext uri="{FF2B5EF4-FFF2-40B4-BE49-F238E27FC236}">
                <a16:creationId xmlns:a16="http://schemas.microsoft.com/office/drawing/2014/main" id="{AAA82AAC-6845-982C-1668-13718C693F67}"/>
              </a:ext>
            </a:extLst>
          </p:cNvPr>
          <p:cNvPicPr>
            <a:picLocks noChangeAspect="1"/>
          </p:cNvPicPr>
          <p:nvPr/>
        </p:nvPicPr>
        <p:blipFill rotWithShape="1">
          <a:blip r:embed="rId7"/>
          <a:srcRect l="52852" t="8240" r="2306" b="7102"/>
          <a:stretch/>
        </p:blipFill>
        <p:spPr>
          <a:xfrm>
            <a:off x="39949" y="643156"/>
            <a:ext cx="9064101" cy="4852998"/>
          </a:xfrm>
          <a:prstGeom prst="rect">
            <a:avLst/>
          </a:prstGeom>
          <a:solidFill>
            <a:schemeClr val="bg1"/>
          </a:solidFill>
          <a:ln>
            <a:solidFill>
              <a:schemeClr val="bg1">
                <a:lumMod val="95000"/>
              </a:schemeClr>
            </a:solidFill>
          </a:ln>
        </p:spPr>
      </p:pic>
      <p:sp>
        <p:nvSpPr>
          <p:cNvPr id="3" name="TextBox 2">
            <a:extLst>
              <a:ext uri="{FF2B5EF4-FFF2-40B4-BE49-F238E27FC236}">
                <a16:creationId xmlns:a16="http://schemas.microsoft.com/office/drawing/2014/main" id="{789927DE-70D6-7589-DE17-D528147BBD71}"/>
              </a:ext>
            </a:extLst>
          </p:cNvPr>
          <p:cNvSpPr txBox="1"/>
          <p:nvPr/>
        </p:nvSpPr>
        <p:spPr>
          <a:xfrm>
            <a:off x="8300621" y="5001054"/>
            <a:ext cx="663317" cy="369332"/>
          </a:xfrm>
          <a:prstGeom prst="rect">
            <a:avLst/>
          </a:prstGeom>
          <a:solidFill>
            <a:schemeClr val="bg1"/>
          </a:solidFill>
        </p:spPr>
        <p:txBody>
          <a:bodyPr wrap="square" rtlCol="0">
            <a:spAutoFit/>
          </a:bodyPr>
          <a:lstStyle/>
          <a:p>
            <a:r>
              <a:rPr lang="en-US"/>
              <a:t>     </a:t>
            </a:r>
          </a:p>
        </p:txBody>
      </p:sp>
      <p:sp>
        <p:nvSpPr>
          <p:cNvPr id="6" name="TextBox 5">
            <a:extLst>
              <a:ext uri="{FF2B5EF4-FFF2-40B4-BE49-F238E27FC236}">
                <a16:creationId xmlns:a16="http://schemas.microsoft.com/office/drawing/2014/main" id="{8893BF32-FF7F-E3AE-F58D-1254EEB6735F}"/>
              </a:ext>
            </a:extLst>
          </p:cNvPr>
          <p:cNvSpPr txBox="1"/>
          <p:nvPr/>
        </p:nvSpPr>
        <p:spPr>
          <a:xfrm>
            <a:off x="235937" y="3590984"/>
            <a:ext cx="1921337" cy="1754326"/>
          </a:xfrm>
          <a:prstGeom prst="rect">
            <a:avLst/>
          </a:prstGeom>
          <a:solidFill>
            <a:schemeClr val="bg1"/>
          </a:solidFill>
        </p:spPr>
        <p:txBody>
          <a:bodyPr wrap="square" rtlCol="0">
            <a:spAutoFit/>
          </a:bodyPr>
          <a:lstStyle/>
          <a:p>
            <a:r>
              <a:rPr lang="en-US"/>
              <a:t>       </a:t>
            </a:r>
          </a:p>
          <a:p>
            <a:endParaRPr lang="en-US"/>
          </a:p>
          <a:p>
            <a:endParaRPr lang="en-US"/>
          </a:p>
          <a:p>
            <a:endParaRPr lang="en-US"/>
          </a:p>
          <a:p>
            <a:endParaRPr lang="en-US"/>
          </a:p>
          <a:p>
            <a:endParaRPr lang="en-US"/>
          </a:p>
        </p:txBody>
      </p:sp>
    </p:spTree>
    <p:extLst>
      <p:ext uri="{BB962C8B-B14F-4D97-AF65-F5344CB8AC3E}">
        <p14:creationId xmlns:p14="http://schemas.microsoft.com/office/powerpoint/2010/main" val="2287961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cstate="print"/>
          <a:srcRect b="97727"/>
          <a:stretch>
            <a:fillRect/>
          </a:stretch>
        </p:blipFill>
        <p:spPr bwMode="auto">
          <a:xfrm>
            <a:off x="0" y="0"/>
            <a:ext cx="9144000" cy="304801"/>
          </a:xfrm>
          <a:prstGeom prst="rect">
            <a:avLst/>
          </a:prstGeom>
          <a:noFill/>
          <a:ln w="9525">
            <a:noFill/>
            <a:miter lim="800000"/>
            <a:headEnd/>
            <a:tailEnd/>
          </a:ln>
        </p:spPr>
      </p:pic>
      <p:pic>
        <p:nvPicPr>
          <p:cNvPr id="2" name="Picture 1" descr="Logo&#10;&#10;Description automatically generated">
            <a:extLst>
              <a:ext uri="{FF2B5EF4-FFF2-40B4-BE49-F238E27FC236}">
                <a16:creationId xmlns:a16="http://schemas.microsoft.com/office/drawing/2014/main" id="{F0BDA2CD-2481-2F77-C4AF-CF370C88AC8C}"/>
              </a:ext>
            </a:extLst>
          </p:cNvPr>
          <p:cNvPicPr>
            <a:picLocks noChangeAspect="1"/>
          </p:cNvPicPr>
          <p:nvPr/>
        </p:nvPicPr>
        <p:blipFill>
          <a:blip r:embed="rId4"/>
          <a:stretch>
            <a:fillRect/>
          </a:stretch>
        </p:blipFill>
        <p:spPr>
          <a:xfrm>
            <a:off x="5654097" y="5798617"/>
            <a:ext cx="922067" cy="894650"/>
          </a:xfrm>
          <a:prstGeom prst="rect">
            <a:avLst/>
          </a:prstGeom>
        </p:spPr>
      </p:pic>
      <p:pic>
        <p:nvPicPr>
          <p:cNvPr id="3" name="Picture 2" descr="afta_logo_color_horz.jpg">
            <a:extLst>
              <a:ext uri="{FF2B5EF4-FFF2-40B4-BE49-F238E27FC236}">
                <a16:creationId xmlns:a16="http://schemas.microsoft.com/office/drawing/2014/main" id="{87BE38E3-588F-7CCA-78B9-4A34F69DBB3F}"/>
              </a:ext>
            </a:extLst>
          </p:cNvPr>
          <p:cNvPicPr>
            <a:picLocks noChangeAspect="1"/>
          </p:cNvPicPr>
          <p:nvPr/>
        </p:nvPicPr>
        <p:blipFill>
          <a:blip r:embed="rId5" cstate="print"/>
          <a:stretch>
            <a:fillRect/>
          </a:stretch>
        </p:blipFill>
        <p:spPr>
          <a:xfrm>
            <a:off x="268595" y="5834510"/>
            <a:ext cx="2466680" cy="788225"/>
          </a:xfrm>
          <a:prstGeom prst="rect">
            <a:avLst/>
          </a:prstGeom>
        </p:spPr>
      </p:pic>
      <p:sp>
        <p:nvSpPr>
          <p:cNvPr id="11" name="TextBox 10">
            <a:extLst>
              <a:ext uri="{FF2B5EF4-FFF2-40B4-BE49-F238E27FC236}">
                <a16:creationId xmlns:a16="http://schemas.microsoft.com/office/drawing/2014/main" id="{DB7B5405-AFAF-2DAC-8D4C-D68CE9BE4DED}"/>
              </a:ext>
            </a:extLst>
          </p:cNvPr>
          <p:cNvSpPr txBox="1"/>
          <p:nvPr/>
        </p:nvSpPr>
        <p:spPr>
          <a:xfrm>
            <a:off x="7152523" y="5891766"/>
            <a:ext cx="1811415" cy="730969"/>
          </a:xfrm>
          <a:prstGeom prst="rect">
            <a:avLst/>
          </a:prstGeom>
          <a:noFill/>
        </p:spPr>
        <p:txBody>
          <a:bodyPr wrap="square" lIns="91440" tIns="45720" rIns="91440" bIns="45720" rtlCol="0" anchor="t">
            <a:spAutoFit/>
          </a:bodyPr>
          <a:lstStyle/>
          <a:p>
            <a:r>
              <a:rPr lang="en-US" sz="1100" kern="900" err="1">
                <a:solidFill>
                  <a:srgbClr val="4F81BD"/>
                </a:solidFill>
                <a:latin typeface="Arial"/>
                <a:cs typeface="Arial"/>
              </a:rPr>
              <a:t>A</a:t>
            </a:r>
            <a:r>
              <a:rPr lang="en-US" sz="1050" kern="900" err="1">
                <a:solidFill>
                  <a:srgbClr val="4F81BD"/>
                </a:solidFill>
                <a:latin typeface="Arial"/>
                <a:cs typeface="Arial"/>
              </a:rPr>
              <a:t>mericans</a:t>
            </a:r>
            <a:r>
              <a:rPr lang="en-US" sz="1100" kern="900" err="1">
                <a:solidFill>
                  <a:srgbClr val="4F81BD"/>
                </a:solidFill>
                <a:latin typeface="Arial"/>
                <a:cs typeface="Arial"/>
              </a:rPr>
              <a:t>F</a:t>
            </a:r>
            <a:r>
              <a:rPr lang="en-US" sz="1050" kern="900" err="1">
                <a:solidFill>
                  <a:srgbClr val="4F81BD"/>
                </a:solidFill>
                <a:latin typeface="Arial"/>
                <a:cs typeface="Arial"/>
              </a:rPr>
              <a:t>or</a:t>
            </a:r>
            <a:r>
              <a:rPr lang="en-US" sz="1100" kern="900" err="1">
                <a:solidFill>
                  <a:srgbClr val="4F81BD"/>
                </a:solidFill>
                <a:latin typeface="Arial"/>
                <a:cs typeface="Arial"/>
              </a:rPr>
              <a:t>T</a:t>
            </a:r>
            <a:r>
              <a:rPr lang="en-US" sz="1050" kern="900" err="1">
                <a:solidFill>
                  <a:srgbClr val="4F81BD"/>
                </a:solidFill>
                <a:latin typeface="Arial"/>
                <a:cs typeface="Arial"/>
              </a:rPr>
              <a:t>he</a:t>
            </a:r>
            <a:r>
              <a:rPr lang="en-US" sz="1100" kern="900" err="1">
                <a:solidFill>
                  <a:srgbClr val="4F81BD"/>
                </a:solidFill>
                <a:latin typeface="Arial"/>
                <a:cs typeface="Arial"/>
              </a:rPr>
              <a:t>A</a:t>
            </a:r>
            <a:r>
              <a:rPr lang="en-US" sz="1050" kern="900" err="1">
                <a:solidFill>
                  <a:srgbClr val="4F81BD"/>
                </a:solidFill>
                <a:latin typeface="Arial"/>
                <a:cs typeface="Arial"/>
              </a:rPr>
              <a:t>rts.org</a:t>
            </a:r>
            <a:endParaRPr lang="en-US" sz="1050" kern="900">
              <a:solidFill>
                <a:srgbClr val="4F81BD"/>
              </a:solidFill>
              <a:latin typeface="Arial"/>
              <a:cs typeface="Arial"/>
            </a:endParaRPr>
          </a:p>
          <a:p>
            <a:r>
              <a:rPr lang="en-US" sz="1000" spc="70" err="1">
                <a:solidFill>
                  <a:srgbClr val="4F81BD"/>
                </a:solidFill>
                <a:latin typeface="Arial"/>
                <a:cs typeface="Arial"/>
              </a:rPr>
              <a:t>ArtsActionFund.org</a:t>
            </a:r>
            <a:endParaRPr lang="en-US" sz="1000" spc="70">
              <a:solidFill>
                <a:srgbClr val="4F81BD"/>
              </a:solidFill>
              <a:latin typeface="Arial"/>
              <a:cs typeface="Arial"/>
            </a:endParaRPr>
          </a:p>
          <a:p>
            <a:r>
              <a:rPr lang="en-US" sz="1000" b="1" cap="all" spc="70">
                <a:solidFill>
                  <a:srgbClr val="4F81BD"/>
                </a:solidFill>
                <a:latin typeface="Arial"/>
                <a:cs typeface="Arial"/>
              </a:rPr>
              <a:t>@</a:t>
            </a:r>
            <a:r>
              <a:rPr lang="en-US" sz="1050" b="1" spc="70">
                <a:solidFill>
                  <a:srgbClr val="4F81BD"/>
                </a:solidFill>
                <a:latin typeface="Arial"/>
                <a:cs typeface="Arial"/>
              </a:rPr>
              <a:t>Americans4A</a:t>
            </a:r>
            <a:r>
              <a:rPr lang="en-US" sz="1000" b="1" spc="70">
                <a:solidFill>
                  <a:srgbClr val="4F81BD"/>
                </a:solidFill>
                <a:latin typeface="Arial"/>
                <a:cs typeface="Arial"/>
              </a:rPr>
              <a:t>rts</a:t>
            </a:r>
            <a:endParaRPr lang="en-US">
              <a:solidFill>
                <a:srgbClr val="4F81BD"/>
              </a:solidFill>
              <a:latin typeface="Arial"/>
              <a:cs typeface="Arial"/>
            </a:endParaRPr>
          </a:p>
          <a:p>
            <a:r>
              <a:rPr lang="en-US" sz="1000" b="1" cap="all" spc="70">
                <a:solidFill>
                  <a:srgbClr val="4F81BD"/>
                </a:solidFill>
                <a:latin typeface="Arial"/>
                <a:cs typeface="Arial"/>
              </a:rPr>
              <a:t>@</a:t>
            </a:r>
            <a:r>
              <a:rPr lang="en-US" sz="1000" b="1" spc="70" err="1">
                <a:solidFill>
                  <a:srgbClr val="4F81BD"/>
                </a:solidFill>
                <a:latin typeface="Arial"/>
                <a:cs typeface="Arial"/>
              </a:rPr>
              <a:t>ArtsActionFund</a:t>
            </a:r>
            <a:endParaRPr lang="en-US" sz="1000" b="1" cap="all" spc="70">
              <a:solidFill>
                <a:srgbClr val="4F81BD"/>
              </a:solidFill>
              <a:latin typeface="Arial"/>
              <a:cs typeface="Arial"/>
            </a:endParaRPr>
          </a:p>
        </p:txBody>
      </p:sp>
      <p:pic>
        <p:nvPicPr>
          <p:cNvPr id="12" name="Picture 9" descr="C:\Users\vmurraybaatin\Pictures\Transparent Export Wizard-1.gif">
            <a:extLst>
              <a:ext uri="{FF2B5EF4-FFF2-40B4-BE49-F238E27FC236}">
                <a16:creationId xmlns:a16="http://schemas.microsoft.com/office/drawing/2014/main" id="{14865E87-2C23-A3FE-7D44-426D39FFBCEF}"/>
              </a:ext>
            </a:extLst>
          </p:cNvPr>
          <p:cNvPicPr>
            <a:picLocks noChangeAspect="1" noChangeArrowheads="1"/>
          </p:cNvPicPr>
          <p:nvPr/>
        </p:nvPicPr>
        <p:blipFill>
          <a:blip r:embed="rId6" cstate="print"/>
          <a:srcRect/>
          <a:stretch>
            <a:fillRect/>
          </a:stretch>
        </p:blipFill>
        <p:spPr bwMode="auto">
          <a:xfrm>
            <a:off x="3231715" y="5708617"/>
            <a:ext cx="2019851" cy="1064328"/>
          </a:xfrm>
          <a:prstGeom prst="rect">
            <a:avLst/>
          </a:prstGeom>
          <a:noFill/>
        </p:spPr>
      </p:pic>
      <p:sp>
        <p:nvSpPr>
          <p:cNvPr id="8" name="TextBox 7">
            <a:extLst>
              <a:ext uri="{FF2B5EF4-FFF2-40B4-BE49-F238E27FC236}">
                <a16:creationId xmlns:a16="http://schemas.microsoft.com/office/drawing/2014/main" id="{3BA7662B-C9BD-55AB-C6C6-EEFD4FD8AE83}"/>
              </a:ext>
            </a:extLst>
          </p:cNvPr>
          <p:cNvSpPr txBox="1"/>
          <p:nvPr/>
        </p:nvSpPr>
        <p:spPr>
          <a:xfrm>
            <a:off x="8180167" y="546241"/>
            <a:ext cx="783771" cy="923330"/>
          </a:xfrm>
          <a:prstGeom prst="rect">
            <a:avLst/>
          </a:prstGeom>
          <a:solidFill>
            <a:schemeClr val="bg1"/>
          </a:solidFill>
        </p:spPr>
        <p:txBody>
          <a:bodyPr wrap="square" rtlCol="0">
            <a:spAutoFit/>
          </a:bodyPr>
          <a:lstStyle/>
          <a:p>
            <a:endParaRPr lang="en-US"/>
          </a:p>
          <a:p>
            <a:endParaRPr lang="en-US"/>
          </a:p>
          <a:p>
            <a:endParaRPr lang="en-US"/>
          </a:p>
        </p:txBody>
      </p:sp>
      <p:sp>
        <p:nvSpPr>
          <p:cNvPr id="9" name="TextBox 8">
            <a:extLst>
              <a:ext uri="{FF2B5EF4-FFF2-40B4-BE49-F238E27FC236}">
                <a16:creationId xmlns:a16="http://schemas.microsoft.com/office/drawing/2014/main" id="{7E01F24F-3F46-D50B-6082-7315AF18950B}"/>
              </a:ext>
            </a:extLst>
          </p:cNvPr>
          <p:cNvSpPr txBox="1"/>
          <p:nvPr/>
        </p:nvSpPr>
        <p:spPr>
          <a:xfrm>
            <a:off x="69478" y="3550698"/>
            <a:ext cx="2107665" cy="1754326"/>
          </a:xfrm>
          <a:prstGeom prst="rect">
            <a:avLst/>
          </a:prstGeom>
          <a:solidFill>
            <a:schemeClr val="bg1"/>
          </a:solidFill>
        </p:spPr>
        <p:txBody>
          <a:bodyPr wrap="square" rtlCol="0">
            <a:spAutoFit/>
          </a:bodyPr>
          <a:lstStyle/>
          <a:p>
            <a:endParaRPr lang="en-US"/>
          </a:p>
          <a:p>
            <a:endParaRPr lang="en-US"/>
          </a:p>
          <a:p>
            <a:endParaRPr lang="en-US"/>
          </a:p>
          <a:p>
            <a:endParaRPr lang="en-US"/>
          </a:p>
          <a:p>
            <a:endParaRPr lang="en-US"/>
          </a:p>
          <a:p>
            <a:endParaRPr lang="en-US"/>
          </a:p>
        </p:txBody>
      </p:sp>
      <p:pic>
        <p:nvPicPr>
          <p:cNvPr id="13" name="Picture 12">
            <a:extLst>
              <a:ext uri="{FF2B5EF4-FFF2-40B4-BE49-F238E27FC236}">
                <a16:creationId xmlns:a16="http://schemas.microsoft.com/office/drawing/2014/main" id="{65F0FA71-220A-AAAD-70EF-A0826B4BB90C}"/>
              </a:ext>
            </a:extLst>
          </p:cNvPr>
          <p:cNvPicPr>
            <a:picLocks noChangeAspect="1"/>
          </p:cNvPicPr>
          <p:nvPr/>
        </p:nvPicPr>
        <p:blipFill rotWithShape="1">
          <a:blip r:embed="rId7"/>
          <a:srcRect l="52381" t="9365" r="2857" b="6402"/>
          <a:stretch/>
        </p:blipFill>
        <p:spPr>
          <a:xfrm>
            <a:off x="0" y="674913"/>
            <a:ext cx="9074522" cy="4802741"/>
          </a:xfrm>
          <a:prstGeom prst="rect">
            <a:avLst/>
          </a:prstGeom>
        </p:spPr>
      </p:pic>
      <p:sp>
        <p:nvSpPr>
          <p:cNvPr id="14" name="TextBox 13">
            <a:extLst>
              <a:ext uri="{FF2B5EF4-FFF2-40B4-BE49-F238E27FC236}">
                <a16:creationId xmlns:a16="http://schemas.microsoft.com/office/drawing/2014/main" id="{A68D58B3-1BFB-B5EC-866B-99ADD6425F1F}"/>
              </a:ext>
            </a:extLst>
          </p:cNvPr>
          <p:cNvSpPr txBox="1"/>
          <p:nvPr/>
        </p:nvSpPr>
        <p:spPr>
          <a:xfrm>
            <a:off x="458032" y="3852000"/>
            <a:ext cx="1788589" cy="1754326"/>
          </a:xfrm>
          <a:prstGeom prst="rect">
            <a:avLst/>
          </a:prstGeom>
          <a:solidFill>
            <a:schemeClr val="bg1"/>
          </a:solidFill>
        </p:spPr>
        <p:txBody>
          <a:bodyPr wrap="square" rtlCol="0">
            <a:spAutoFit/>
          </a:bodyPr>
          <a:lstStyle/>
          <a:p>
            <a:endParaRPr lang="en-US"/>
          </a:p>
          <a:p>
            <a:endParaRPr lang="en-US"/>
          </a:p>
          <a:p>
            <a:endParaRPr lang="en-US"/>
          </a:p>
          <a:p>
            <a:endParaRPr lang="en-US"/>
          </a:p>
          <a:p>
            <a:endParaRPr lang="en-US"/>
          </a:p>
          <a:p>
            <a:endParaRPr lang="en-US"/>
          </a:p>
        </p:txBody>
      </p:sp>
      <p:sp>
        <p:nvSpPr>
          <p:cNvPr id="15" name="TextBox 14">
            <a:extLst>
              <a:ext uri="{FF2B5EF4-FFF2-40B4-BE49-F238E27FC236}">
                <a16:creationId xmlns:a16="http://schemas.microsoft.com/office/drawing/2014/main" id="{614D280B-4ECC-FAA3-F8B8-F5ADA80286AA}"/>
              </a:ext>
            </a:extLst>
          </p:cNvPr>
          <p:cNvSpPr txBox="1"/>
          <p:nvPr/>
        </p:nvSpPr>
        <p:spPr>
          <a:xfrm>
            <a:off x="8501743" y="4948740"/>
            <a:ext cx="462195" cy="644396"/>
          </a:xfrm>
          <a:prstGeom prst="rect">
            <a:avLst/>
          </a:prstGeom>
          <a:solidFill>
            <a:schemeClr val="bg1"/>
          </a:solidFill>
        </p:spPr>
        <p:txBody>
          <a:bodyPr wrap="square" rtlCol="0">
            <a:spAutoFit/>
          </a:bodyPr>
          <a:lstStyle/>
          <a:p>
            <a:endParaRPr lang="en-US"/>
          </a:p>
          <a:p>
            <a:endParaRPr lang="en-US"/>
          </a:p>
        </p:txBody>
      </p:sp>
    </p:spTree>
    <p:extLst>
      <p:ext uri="{BB962C8B-B14F-4D97-AF65-F5344CB8AC3E}">
        <p14:creationId xmlns:p14="http://schemas.microsoft.com/office/powerpoint/2010/main" val="1160204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cstate="print"/>
          <a:srcRect b="97727"/>
          <a:stretch>
            <a:fillRect/>
          </a:stretch>
        </p:blipFill>
        <p:spPr bwMode="auto">
          <a:xfrm>
            <a:off x="0" y="0"/>
            <a:ext cx="9144000" cy="304801"/>
          </a:xfrm>
          <a:prstGeom prst="rect">
            <a:avLst/>
          </a:prstGeom>
          <a:noFill/>
          <a:ln w="9525">
            <a:noFill/>
            <a:miter lim="800000"/>
            <a:headEnd/>
            <a:tailEnd/>
          </a:ln>
        </p:spPr>
      </p:pic>
      <p:sp>
        <p:nvSpPr>
          <p:cNvPr id="11" name="Title 1">
            <a:extLst>
              <a:ext uri="{FF2B5EF4-FFF2-40B4-BE49-F238E27FC236}">
                <a16:creationId xmlns:a16="http://schemas.microsoft.com/office/drawing/2014/main" id="{7CE06AD7-E4DD-1B59-D2D6-7E629F6176D7}"/>
              </a:ext>
            </a:extLst>
          </p:cNvPr>
          <p:cNvSpPr>
            <a:spLocks noGrp="1"/>
          </p:cNvSpPr>
          <p:nvPr>
            <p:ph type="title"/>
          </p:nvPr>
        </p:nvSpPr>
        <p:spPr>
          <a:xfrm>
            <a:off x="457200" y="433650"/>
            <a:ext cx="8229600" cy="1143000"/>
          </a:xfrm>
        </p:spPr>
        <p:txBody>
          <a:bodyPr>
            <a:normAutofit/>
          </a:bodyPr>
          <a:lstStyle/>
          <a:p>
            <a:r>
              <a:rPr lang="en-US">
                <a:effectLst>
                  <a:outerShdw blurRad="38100" dist="38100" dir="2700000" algn="tl">
                    <a:srgbClr val="000000">
                      <a:alpha val="43137"/>
                    </a:srgbClr>
                  </a:outerShdw>
                </a:effectLst>
              </a:rPr>
              <a:t>Interesting State Election Facts</a:t>
            </a:r>
          </a:p>
        </p:txBody>
      </p:sp>
      <p:sp>
        <p:nvSpPr>
          <p:cNvPr id="12" name="Content Placeholder 2">
            <a:extLst>
              <a:ext uri="{FF2B5EF4-FFF2-40B4-BE49-F238E27FC236}">
                <a16:creationId xmlns:a16="http://schemas.microsoft.com/office/drawing/2014/main" id="{6D3A2CD4-8A1F-7284-4B53-3FA65D289436}"/>
              </a:ext>
            </a:extLst>
          </p:cNvPr>
          <p:cNvSpPr>
            <a:spLocks noGrp="1"/>
          </p:cNvSpPr>
          <p:nvPr>
            <p:ph idx="1"/>
          </p:nvPr>
        </p:nvSpPr>
        <p:spPr>
          <a:xfrm>
            <a:off x="87747" y="1598178"/>
            <a:ext cx="8869284" cy="4345422"/>
          </a:xfrm>
        </p:spPr>
        <p:txBody>
          <a:bodyPr vert="horz" lIns="91440" tIns="45720" rIns="91440" bIns="45720" rtlCol="0" anchor="t">
            <a:normAutofit lnSpcReduction="10000"/>
          </a:bodyPr>
          <a:lstStyle/>
          <a:p>
            <a:pPr lvl="1">
              <a:buChar char="•"/>
            </a:pPr>
            <a:r>
              <a:rPr lang="en-US">
                <a:cs typeface="Calibri"/>
              </a:rPr>
              <a:t>Representation of Women in State Legislatures was flat after this election with just over 30% of all state legislators </a:t>
            </a:r>
          </a:p>
          <a:p>
            <a:pPr lvl="2"/>
            <a:r>
              <a:rPr lang="en-US">
                <a:cs typeface="Calibri"/>
              </a:rPr>
              <a:t>Florida and Kentucky’s women legislators are mostly Republican</a:t>
            </a:r>
          </a:p>
          <a:p>
            <a:pPr lvl="2"/>
            <a:r>
              <a:rPr lang="en-US">
                <a:cs typeface="Calibri"/>
              </a:rPr>
              <a:t>Delaware, Florida and Nebraska showed a bump in women legislators </a:t>
            </a:r>
          </a:p>
          <a:p>
            <a:pPr lvl="1">
              <a:buFont typeface="Arial" panose="020B0604020202020204" pitchFamily="34" charset="0"/>
              <a:buChar char="•"/>
            </a:pPr>
            <a:r>
              <a:rPr lang="en-US">
                <a:cs typeface="Calibri"/>
              </a:rPr>
              <a:t>12 women (8D, 4R) will serve as governors in 2023, marking a new record (previous record: 9, first set in 2004). They will be 24% of all governors in the U.S. </a:t>
            </a:r>
          </a:p>
        </p:txBody>
      </p:sp>
      <p:pic>
        <p:nvPicPr>
          <p:cNvPr id="2" name="Picture 1" descr="Logo&#10;&#10;Description automatically generated">
            <a:extLst>
              <a:ext uri="{FF2B5EF4-FFF2-40B4-BE49-F238E27FC236}">
                <a16:creationId xmlns:a16="http://schemas.microsoft.com/office/drawing/2014/main" id="{53BF1FB5-B35E-1ACF-0007-0FA48147B47B}"/>
              </a:ext>
            </a:extLst>
          </p:cNvPr>
          <p:cNvPicPr>
            <a:picLocks noChangeAspect="1"/>
          </p:cNvPicPr>
          <p:nvPr/>
        </p:nvPicPr>
        <p:blipFill>
          <a:blip r:embed="rId4"/>
          <a:stretch>
            <a:fillRect/>
          </a:stretch>
        </p:blipFill>
        <p:spPr>
          <a:xfrm>
            <a:off x="5654097" y="5798617"/>
            <a:ext cx="922067" cy="894650"/>
          </a:xfrm>
          <a:prstGeom prst="rect">
            <a:avLst/>
          </a:prstGeom>
        </p:spPr>
      </p:pic>
      <p:pic>
        <p:nvPicPr>
          <p:cNvPr id="3" name="Picture 2" descr="afta_logo_color_horz.jpg">
            <a:extLst>
              <a:ext uri="{FF2B5EF4-FFF2-40B4-BE49-F238E27FC236}">
                <a16:creationId xmlns:a16="http://schemas.microsoft.com/office/drawing/2014/main" id="{B41AB671-49F2-A476-8E3B-4CFF1635317E}"/>
              </a:ext>
            </a:extLst>
          </p:cNvPr>
          <p:cNvPicPr>
            <a:picLocks noChangeAspect="1"/>
          </p:cNvPicPr>
          <p:nvPr/>
        </p:nvPicPr>
        <p:blipFill>
          <a:blip r:embed="rId5" cstate="print"/>
          <a:stretch>
            <a:fillRect/>
          </a:stretch>
        </p:blipFill>
        <p:spPr>
          <a:xfrm>
            <a:off x="235937" y="5834510"/>
            <a:ext cx="2466680" cy="788225"/>
          </a:xfrm>
          <a:prstGeom prst="rect">
            <a:avLst/>
          </a:prstGeom>
        </p:spPr>
      </p:pic>
      <p:sp>
        <p:nvSpPr>
          <p:cNvPr id="7" name="TextBox 6">
            <a:extLst>
              <a:ext uri="{FF2B5EF4-FFF2-40B4-BE49-F238E27FC236}">
                <a16:creationId xmlns:a16="http://schemas.microsoft.com/office/drawing/2014/main" id="{070A8AC2-030D-1B88-C77F-C947B2617F06}"/>
              </a:ext>
            </a:extLst>
          </p:cNvPr>
          <p:cNvSpPr txBox="1"/>
          <p:nvPr/>
        </p:nvSpPr>
        <p:spPr>
          <a:xfrm>
            <a:off x="7152523" y="5891766"/>
            <a:ext cx="1811415" cy="730969"/>
          </a:xfrm>
          <a:prstGeom prst="rect">
            <a:avLst/>
          </a:prstGeom>
          <a:noFill/>
        </p:spPr>
        <p:txBody>
          <a:bodyPr wrap="square" lIns="91440" tIns="45720" rIns="91440" bIns="45720" rtlCol="0" anchor="t">
            <a:spAutoFit/>
          </a:bodyPr>
          <a:lstStyle/>
          <a:p>
            <a:r>
              <a:rPr lang="en-US" sz="1100" kern="900" err="1">
                <a:solidFill>
                  <a:srgbClr val="4F81BD"/>
                </a:solidFill>
                <a:latin typeface="Arial"/>
                <a:cs typeface="Arial"/>
              </a:rPr>
              <a:t>A</a:t>
            </a:r>
            <a:r>
              <a:rPr lang="en-US" sz="1050" kern="900" err="1">
                <a:solidFill>
                  <a:srgbClr val="4F81BD"/>
                </a:solidFill>
                <a:latin typeface="Arial"/>
                <a:cs typeface="Arial"/>
              </a:rPr>
              <a:t>mericans</a:t>
            </a:r>
            <a:r>
              <a:rPr lang="en-US" sz="1100" kern="900" err="1">
                <a:solidFill>
                  <a:srgbClr val="4F81BD"/>
                </a:solidFill>
                <a:latin typeface="Arial"/>
                <a:cs typeface="Arial"/>
              </a:rPr>
              <a:t>F</a:t>
            </a:r>
            <a:r>
              <a:rPr lang="en-US" sz="1050" kern="900" err="1">
                <a:solidFill>
                  <a:srgbClr val="4F81BD"/>
                </a:solidFill>
                <a:latin typeface="Arial"/>
                <a:cs typeface="Arial"/>
              </a:rPr>
              <a:t>or</a:t>
            </a:r>
            <a:r>
              <a:rPr lang="en-US" sz="1100" kern="900" err="1">
                <a:solidFill>
                  <a:srgbClr val="4F81BD"/>
                </a:solidFill>
                <a:latin typeface="Arial"/>
                <a:cs typeface="Arial"/>
              </a:rPr>
              <a:t>T</a:t>
            </a:r>
            <a:r>
              <a:rPr lang="en-US" sz="1050" kern="900" err="1">
                <a:solidFill>
                  <a:srgbClr val="4F81BD"/>
                </a:solidFill>
                <a:latin typeface="Arial"/>
                <a:cs typeface="Arial"/>
              </a:rPr>
              <a:t>he</a:t>
            </a:r>
            <a:r>
              <a:rPr lang="en-US" sz="1100" kern="900" err="1">
                <a:solidFill>
                  <a:srgbClr val="4F81BD"/>
                </a:solidFill>
                <a:latin typeface="Arial"/>
                <a:cs typeface="Arial"/>
              </a:rPr>
              <a:t>A</a:t>
            </a:r>
            <a:r>
              <a:rPr lang="en-US" sz="1050" kern="900" err="1">
                <a:solidFill>
                  <a:srgbClr val="4F81BD"/>
                </a:solidFill>
                <a:latin typeface="Arial"/>
                <a:cs typeface="Arial"/>
              </a:rPr>
              <a:t>rts.org</a:t>
            </a:r>
            <a:endParaRPr lang="en-US" sz="1050" kern="900">
              <a:solidFill>
                <a:srgbClr val="4F81BD"/>
              </a:solidFill>
              <a:latin typeface="Arial"/>
              <a:cs typeface="Arial"/>
            </a:endParaRPr>
          </a:p>
          <a:p>
            <a:r>
              <a:rPr lang="en-US" sz="1000" spc="70" err="1">
                <a:solidFill>
                  <a:srgbClr val="4F81BD"/>
                </a:solidFill>
                <a:latin typeface="Arial"/>
                <a:cs typeface="Arial"/>
              </a:rPr>
              <a:t>ArtsActionFund.org</a:t>
            </a:r>
            <a:endParaRPr lang="en-US" sz="1000" spc="70">
              <a:solidFill>
                <a:srgbClr val="4F81BD"/>
              </a:solidFill>
              <a:latin typeface="Arial"/>
              <a:cs typeface="Arial"/>
            </a:endParaRPr>
          </a:p>
          <a:p>
            <a:r>
              <a:rPr lang="en-US" sz="1000" b="1" cap="all" spc="70">
                <a:solidFill>
                  <a:srgbClr val="4F81BD"/>
                </a:solidFill>
                <a:latin typeface="Arial"/>
                <a:cs typeface="Arial"/>
              </a:rPr>
              <a:t>@</a:t>
            </a:r>
            <a:r>
              <a:rPr lang="en-US" sz="1050" b="1" spc="70">
                <a:solidFill>
                  <a:srgbClr val="4F81BD"/>
                </a:solidFill>
                <a:latin typeface="Arial"/>
                <a:cs typeface="Arial"/>
              </a:rPr>
              <a:t>Americans4A</a:t>
            </a:r>
            <a:r>
              <a:rPr lang="en-US" sz="1000" b="1" spc="70">
                <a:solidFill>
                  <a:srgbClr val="4F81BD"/>
                </a:solidFill>
                <a:latin typeface="Arial"/>
                <a:cs typeface="Arial"/>
              </a:rPr>
              <a:t>rts</a:t>
            </a:r>
            <a:endParaRPr lang="en-US">
              <a:solidFill>
                <a:srgbClr val="4F81BD"/>
              </a:solidFill>
              <a:latin typeface="Arial"/>
              <a:cs typeface="Arial"/>
            </a:endParaRPr>
          </a:p>
          <a:p>
            <a:r>
              <a:rPr lang="en-US" sz="1000" b="1" cap="all" spc="70">
                <a:solidFill>
                  <a:srgbClr val="4F81BD"/>
                </a:solidFill>
                <a:latin typeface="Arial"/>
                <a:cs typeface="Arial"/>
              </a:rPr>
              <a:t>@</a:t>
            </a:r>
            <a:r>
              <a:rPr lang="en-US" sz="1000" b="1" spc="70" err="1">
                <a:solidFill>
                  <a:srgbClr val="4F81BD"/>
                </a:solidFill>
                <a:latin typeface="Arial"/>
                <a:cs typeface="Arial"/>
              </a:rPr>
              <a:t>ArtsActionFund</a:t>
            </a:r>
            <a:endParaRPr lang="en-US" sz="1000" b="1" cap="all" spc="70">
              <a:solidFill>
                <a:srgbClr val="4F81BD"/>
              </a:solidFill>
              <a:latin typeface="Arial"/>
              <a:cs typeface="Arial"/>
            </a:endParaRPr>
          </a:p>
        </p:txBody>
      </p:sp>
      <p:pic>
        <p:nvPicPr>
          <p:cNvPr id="13" name="Picture 9" descr="C:\Users\vmurraybaatin\Pictures\Transparent Export Wizard-1.gif">
            <a:extLst>
              <a:ext uri="{FF2B5EF4-FFF2-40B4-BE49-F238E27FC236}">
                <a16:creationId xmlns:a16="http://schemas.microsoft.com/office/drawing/2014/main" id="{1CD3CE33-30E7-1A31-703C-1D9C465B7C59}"/>
              </a:ext>
            </a:extLst>
          </p:cNvPr>
          <p:cNvPicPr>
            <a:picLocks noChangeAspect="1" noChangeArrowheads="1"/>
          </p:cNvPicPr>
          <p:nvPr/>
        </p:nvPicPr>
        <p:blipFill>
          <a:blip r:embed="rId6" cstate="print"/>
          <a:srcRect/>
          <a:stretch>
            <a:fillRect/>
          </a:stretch>
        </p:blipFill>
        <p:spPr bwMode="auto">
          <a:xfrm>
            <a:off x="3231715" y="5708617"/>
            <a:ext cx="2019851" cy="1064328"/>
          </a:xfrm>
          <a:prstGeom prst="rect">
            <a:avLst/>
          </a:prstGeom>
          <a:noFill/>
        </p:spPr>
      </p:pic>
    </p:spTree>
    <p:extLst>
      <p:ext uri="{BB962C8B-B14F-4D97-AF65-F5344CB8AC3E}">
        <p14:creationId xmlns:p14="http://schemas.microsoft.com/office/powerpoint/2010/main" val="2045010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cstate="print"/>
          <a:srcRect b="97727"/>
          <a:stretch>
            <a:fillRect/>
          </a:stretch>
        </p:blipFill>
        <p:spPr bwMode="auto">
          <a:xfrm>
            <a:off x="0" y="0"/>
            <a:ext cx="9144000" cy="304801"/>
          </a:xfrm>
          <a:prstGeom prst="rect">
            <a:avLst/>
          </a:prstGeom>
          <a:noFill/>
          <a:ln w="9525">
            <a:noFill/>
            <a:miter lim="800000"/>
            <a:headEnd/>
            <a:tailEnd/>
          </a:ln>
        </p:spPr>
      </p:pic>
      <p:sp>
        <p:nvSpPr>
          <p:cNvPr id="11" name="Title 1">
            <a:extLst>
              <a:ext uri="{FF2B5EF4-FFF2-40B4-BE49-F238E27FC236}">
                <a16:creationId xmlns:a16="http://schemas.microsoft.com/office/drawing/2014/main" id="{7CE06AD7-E4DD-1B59-D2D6-7E629F6176D7}"/>
              </a:ext>
            </a:extLst>
          </p:cNvPr>
          <p:cNvSpPr>
            <a:spLocks noGrp="1"/>
          </p:cNvSpPr>
          <p:nvPr>
            <p:ph type="title"/>
          </p:nvPr>
        </p:nvSpPr>
        <p:spPr>
          <a:xfrm>
            <a:off x="457200" y="339066"/>
            <a:ext cx="8229600" cy="1143000"/>
          </a:xfrm>
        </p:spPr>
        <p:txBody>
          <a:bodyPr>
            <a:normAutofit/>
          </a:bodyPr>
          <a:lstStyle/>
          <a:p>
            <a:r>
              <a:rPr lang="en-US">
                <a:effectLst>
                  <a:outerShdw blurRad="38100" dist="38100" dir="2700000" algn="tl">
                    <a:srgbClr val="000000">
                      <a:alpha val="43137"/>
                    </a:srgbClr>
                  </a:outerShdw>
                </a:effectLst>
                <a:cs typeface="Calibri"/>
              </a:rPr>
              <a:t>Interesting State Election Facts</a:t>
            </a:r>
          </a:p>
        </p:txBody>
      </p:sp>
      <p:sp>
        <p:nvSpPr>
          <p:cNvPr id="12" name="Content Placeholder 2">
            <a:extLst>
              <a:ext uri="{FF2B5EF4-FFF2-40B4-BE49-F238E27FC236}">
                <a16:creationId xmlns:a16="http://schemas.microsoft.com/office/drawing/2014/main" id="{6D3A2CD4-8A1F-7284-4B53-3FA65D289436}"/>
              </a:ext>
            </a:extLst>
          </p:cNvPr>
          <p:cNvSpPr>
            <a:spLocks noGrp="1"/>
          </p:cNvSpPr>
          <p:nvPr>
            <p:ph idx="1"/>
          </p:nvPr>
        </p:nvSpPr>
        <p:spPr>
          <a:xfrm>
            <a:off x="87747" y="1432191"/>
            <a:ext cx="8869284" cy="4345422"/>
          </a:xfrm>
        </p:spPr>
        <p:txBody>
          <a:bodyPr vert="horz" lIns="91440" tIns="45720" rIns="91440" bIns="45720" rtlCol="0" anchor="t">
            <a:normAutofit/>
          </a:bodyPr>
          <a:lstStyle/>
          <a:p>
            <a:pPr lvl="1">
              <a:buChar char="•"/>
            </a:pPr>
            <a:r>
              <a:rPr lang="en-US">
                <a:cs typeface="Calibri"/>
              </a:rPr>
              <a:t>Women will for the first time serve simultaneously as governor and lieutenant governor in two states: Arkansas and Massachusetts Maryland </a:t>
            </a:r>
          </a:p>
          <a:p>
            <a:pPr lvl="1">
              <a:buChar char="•"/>
            </a:pPr>
            <a:r>
              <a:rPr lang="en-US">
                <a:cs typeface="Calibri"/>
              </a:rPr>
              <a:t>Maryland Governor-Elect Wes Moore becomes only the third black governor ever in the US</a:t>
            </a:r>
          </a:p>
          <a:p>
            <a:pPr lvl="1">
              <a:buChar char="•"/>
            </a:pPr>
            <a:r>
              <a:rPr lang="en-US">
                <a:cs typeface="Calibri"/>
              </a:rPr>
              <a:t>The Maryland Governor, Lt. Governor, Attorney General and Comptroller are all people of color, a first for any state.</a:t>
            </a:r>
          </a:p>
          <a:p>
            <a:pPr lvl="1">
              <a:buChar char="•"/>
            </a:pPr>
            <a:r>
              <a:rPr lang="en-US">
                <a:cs typeface="Calibri"/>
              </a:rPr>
              <a:t>Hundreds of new legislators in general</a:t>
            </a:r>
          </a:p>
        </p:txBody>
      </p:sp>
      <p:pic>
        <p:nvPicPr>
          <p:cNvPr id="2" name="Picture 1" descr="Logo&#10;&#10;Description automatically generated">
            <a:extLst>
              <a:ext uri="{FF2B5EF4-FFF2-40B4-BE49-F238E27FC236}">
                <a16:creationId xmlns:a16="http://schemas.microsoft.com/office/drawing/2014/main" id="{891ABE57-263E-2B33-3033-DA14643AC536}"/>
              </a:ext>
            </a:extLst>
          </p:cNvPr>
          <p:cNvPicPr>
            <a:picLocks noChangeAspect="1"/>
          </p:cNvPicPr>
          <p:nvPr/>
        </p:nvPicPr>
        <p:blipFill>
          <a:blip r:embed="rId4"/>
          <a:stretch>
            <a:fillRect/>
          </a:stretch>
        </p:blipFill>
        <p:spPr>
          <a:xfrm>
            <a:off x="5654097" y="5798617"/>
            <a:ext cx="922067" cy="894650"/>
          </a:xfrm>
          <a:prstGeom prst="rect">
            <a:avLst/>
          </a:prstGeom>
        </p:spPr>
      </p:pic>
      <p:pic>
        <p:nvPicPr>
          <p:cNvPr id="3" name="Picture 2" descr="afta_logo_color_horz.jpg">
            <a:extLst>
              <a:ext uri="{FF2B5EF4-FFF2-40B4-BE49-F238E27FC236}">
                <a16:creationId xmlns:a16="http://schemas.microsoft.com/office/drawing/2014/main" id="{1DF28518-8314-7575-4CCD-B379F93C5586}"/>
              </a:ext>
            </a:extLst>
          </p:cNvPr>
          <p:cNvPicPr>
            <a:picLocks noChangeAspect="1"/>
          </p:cNvPicPr>
          <p:nvPr/>
        </p:nvPicPr>
        <p:blipFill>
          <a:blip r:embed="rId5" cstate="print"/>
          <a:stretch>
            <a:fillRect/>
          </a:stretch>
        </p:blipFill>
        <p:spPr>
          <a:xfrm>
            <a:off x="235937" y="5834510"/>
            <a:ext cx="2466680" cy="788225"/>
          </a:xfrm>
          <a:prstGeom prst="rect">
            <a:avLst/>
          </a:prstGeom>
        </p:spPr>
      </p:pic>
      <p:sp>
        <p:nvSpPr>
          <p:cNvPr id="7" name="TextBox 6">
            <a:extLst>
              <a:ext uri="{FF2B5EF4-FFF2-40B4-BE49-F238E27FC236}">
                <a16:creationId xmlns:a16="http://schemas.microsoft.com/office/drawing/2014/main" id="{9097C554-DF56-685D-76AD-F179237DF888}"/>
              </a:ext>
            </a:extLst>
          </p:cNvPr>
          <p:cNvSpPr txBox="1"/>
          <p:nvPr/>
        </p:nvSpPr>
        <p:spPr>
          <a:xfrm>
            <a:off x="7152523" y="5891766"/>
            <a:ext cx="1811415" cy="730969"/>
          </a:xfrm>
          <a:prstGeom prst="rect">
            <a:avLst/>
          </a:prstGeom>
          <a:noFill/>
        </p:spPr>
        <p:txBody>
          <a:bodyPr wrap="square" lIns="91440" tIns="45720" rIns="91440" bIns="45720" rtlCol="0" anchor="t">
            <a:spAutoFit/>
          </a:bodyPr>
          <a:lstStyle/>
          <a:p>
            <a:r>
              <a:rPr lang="en-US" sz="1100" kern="900" err="1">
                <a:solidFill>
                  <a:srgbClr val="4F81BD"/>
                </a:solidFill>
                <a:latin typeface="Arial"/>
                <a:cs typeface="Arial"/>
              </a:rPr>
              <a:t>A</a:t>
            </a:r>
            <a:r>
              <a:rPr lang="en-US" sz="1050" kern="900" err="1">
                <a:solidFill>
                  <a:srgbClr val="4F81BD"/>
                </a:solidFill>
                <a:latin typeface="Arial"/>
                <a:cs typeface="Arial"/>
              </a:rPr>
              <a:t>mericans</a:t>
            </a:r>
            <a:r>
              <a:rPr lang="en-US" sz="1100" kern="900" err="1">
                <a:solidFill>
                  <a:srgbClr val="4F81BD"/>
                </a:solidFill>
                <a:latin typeface="Arial"/>
                <a:cs typeface="Arial"/>
              </a:rPr>
              <a:t>F</a:t>
            </a:r>
            <a:r>
              <a:rPr lang="en-US" sz="1050" kern="900" err="1">
                <a:solidFill>
                  <a:srgbClr val="4F81BD"/>
                </a:solidFill>
                <a:latin typeface="Arial"/>
                <a:cs typeface="Arial"/>
              </a:rPr>
              <a:t>or</a:t>
            </a:r>
            <a:r>
              <a:rPr lang="en-US" sz="1100" kern="900" err="1">
                <a:solidFill>
                  <a:srgbClr val="4F81BD"/>
                </a:solidFill>
                <a:latin typeface="Arial"/>
                <a:cs typeface="Arial"/>
              </a:rPr>
              <a:t>T</a:t>
            </a:r>
            <a:r>
              <a:rPr lang="en-US" sz="1050" kern="900" err="1">
                <a:solidFill>
                  <a:srgbClr val="4F81BD"/>
                </a:solidFill>
                <a:latin typeface="Arial"/>
                <a:cs typeface="Arial"/>
              </a:rPr>
              <a:t>he</a:t>
            </a:r>
            <a:r>
              <a:rPr lang="en-US" sz="1100" kern="900" err="1">
                <a:solidFill>
                  <a:srgbClr val="4F81BD"/>
                </a:solidFill>
                <a:latin typeface="Arial"/>
                <a:cs typeface="Arial"/>
              </a:rPr>
              <a:t>A</a:t>
            </a:r>
            <a:r>
              <a:rPr lang="en-US" sz="1050" kern="900" err="1">
                <a:solidFill>
                  <a:srgbClr val="4F81BD"/>
                </a:solidFill>
                <a:latin typeface="Arial"/>
                <a:cs typeface="Arial"/>
              </a:rPr>
              <a:t>rts.org</a:t>
            </a:r>
            <a:endParaRPr lang="en-US" sz="1050" kern="900">
              <a:solidFill>
                <a:srgbClr val="4F81BD"/>
              </a:solidFill>
              <a:latin typeface="Arial"/>
              <a:cs typeface="Arial"/>
            </a:endParaRPr>
          </a:p>
          <a:p>
            <a:r>
              <a:rPr lang="en-US" sz="1000" spc="70" err="1">
                <a:solidFill>
                  <a:srgbClr val="4F81BD"/>
                </a:solidFill>
                <a:latin typeface="Arial"/>
                <a:cs typeface="Arial"/>
              </a:rPr>
              <a:t>ArtsActionFund.org</a:t>
            </a:r>
            <a:endParaRPr lang="en-US" sz="1000" spc="70">
              <a:solidFill>
                <a:srgbClr val="4F81BD"/>
              </a:solidFill>
              <a:latin typeface="Arial"/>
              <a:cs typeface="Arial"/>
            </a:endParaRPr>
          </a:p>
          <a:p>
            <a:r>
              <a:rPr lang="en-US" sz="1000" b="1" cap="all" spc="70">
                <a:solidFill>
                  <a:srgbClr val="4F81BD"/>
                </a:solidFill>
                <a:latin typeface="Arial"/>
                <a:cs typeface="Arial"/>
              </a:rPr>
              <a:t>@</a:t>
            </a:r>
            <a:r>
              <a:rPr lang="en-US" sz="1050" b="1" spc="70">
                <a:solidFill>
                  <a:srgbClr val="4F81BD"/>
                </a:solidFill>
                <a:latin typeface="Arial"/>
                <a:cs typeface="Arial"/>
              </a:rPr>
              <a:t>Americans4A</a:t>
            </a:r>
            <a:r>
              <a:rPr lang="en-US" sz="1000" b="1" spc="70">
                <a:solidFill>
                  <a:srgbClr val="4F81BD"/>
                </a:solidFill>
                <a:latin typeface="Arial"/>
                <a:cs typeface="Arial"/>
              </a:rPr>
              <a:t>rts</a:t>
            </a:r>
            <a:endParaRPr lang="en-US">
              <a:solidFill>
                <a:srgbClr val="4F81BD"/>
              </a:solidFill>
              <a:latin typeface="Arial"/>
              <a:cs typeface="Arial"/>
            </a:endParaRPr>
          </a:p>
          <a:p>
            <a:r>
              <a:rPr lang="en-US" sz="1000" b="1" cap="all" spc="70">
                <a:solidFill>
                  <a:srgbClr val="4F81BD"/>
                </a:solidFill>
                <a:latin typeface="Arial"/>
                <a:cs typeface="Arial"/>
              </a:rPr>
              <a:t>@</a:t>
            </a:r>
            <a:r>
              <a:rPr lang="en-US" sz="1000" b="1" spc="70" err="1">
                <a:solidFill>
                  <a:srgbClr val="4F81BD"/>
                </a:solidFill>
                <a:latin typeface="Arial"/>
                <a:cs typeface="Arial"/>
              </a:rPr>
              <a:t>ArtsActionFund</a:t>
            </a:r>
            <a:endParaRPr lang="en-US" sz="1000" b="1" cap="all" spc="70">
              <a:solidFill>
                <a:srgbClr val="4F81BD"/>
              </a:solidFill>
              <a:latin typeface="Arial"/>
              <a:cs typeface="Arial"/>
            </a:endParaRPr>
          </a:p>
        </p:txBody>
      </p:sp>
      <p:pic>
        <p:nvPicPr>
          <p:cNvPr id="13" name="Picture 9" descr="C:\Users\vmurraybaatin\Pictures\Transparent Export Wizard-1.gif">
            <a:extLst>
              <a:ext uri="{FF2B5EF4-FFF2-40B4-BE49-F238E27FC236}">
                <a16:creationId xmlns:a16="http://schemas.microsoft.com/office/drawing/2014/main" id="{FDB82439-E4BD-46D8-3F9A-2B0BAC03B403}"/>
              </a:ext>
            </a:extLst>
          </p:cNvPr>
          <p:cNvPicPr>
            <a:picLocks noChangeAspect="1" noChangeArrowheads="1"/>
          </p:cNvPicPr>
          <p:nvPr/>
        </p:nvPicPr>
        <p:blipFill>
          <a:blip r:embed="rId6" cstate="print"/>
          <a:srcRect/>
          <a:stretch>
            <a:fillRect/>
          </a:stretch>
        </p:blipFill>
        <p:spPr bwMode="auto">
          <a:xfrm>
            <a:off x="3231715" y="5708617"/>
            <a:ext cx="2019851" cy="1064328"/>
          </a:xfrm>
          <a:prstGeom prst="rect">
            <a:avLst/>
          </a:prstGeom>
          <a:noFill/>
        </p:spPr>
      </p:pic>
    </p:spTree>
    <p:extLst>
      <p:ext uri="{BB962C8B-B14F-4D97-AF65-F5344CB8AC3E}">
        <p14:creationId xmlns:p14="http://schemas.microsoft.com/office/powerpoint/2010/main" val="2670793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cstate="print"/>
          <a:srcRect b="97727"/>
          <a:stretch>
            <a:fillRect/>
          </a:stretch>
        </p:blipFill>
        <p:spPr bwMode="auto">
          <a:xfrm>
            <a:off x="0" y="0"/>
            <a:ext cx="9144000" cy="304801"/>
          </a:xfrm>
          <a:prstGeom prst="rect">
            <a:avLst/>
          </a:prstGeom>
          <a:noFill/>
          <a:ln w="9525">
            <a:noFill/>
            <a:miter lim="800000"/>
            <a:headEnd/>
            <a:tailEnd/>
          </a:ln>
        </p:spPr>
      </p:pic>
      <p:sp>
        <p:nvSpPr>
          <p:cNvPr id="11" name="Title 1">
            <a:extLst>
              <a:ext uri="{FF2B5EF4-FFF2-40B4-BE49-F238E27FC236}">
                <a16:creationId xmlns:a16="http://schemas.microsoft.com/office/drawing/2014/main" id="{7CE06AD7-E4DD-1B59-D2D6-7E629F6176D7}"/>
              </a:ext>
            </a:extLst>
          </p:cNvPr>
          <p:cNvSpPr>
            <a:spLocks noGrp="1"/>
          </p:cNvSpPr>
          <p:nvPr>
            <p:ph type="title"/>
          </p:nvPr>
        </p:nvSpPr>
        <p:spPr>
          <a:xfrm>
            <a:off x="457200" y="308737"/>
            <a:ext cx="8229600" cy="1143000"/>
          </a:xfrm>
        </p:spPr>
        <p:txBody>
          <a:bodyPr>
            <a:normAutofit/>
          </a:bodyPr>
          <a:lstStyle/>
          <a:p>
            <a:r>
              <a:rPr lang="en-US">
                <a:effectLst>
                  <a:outerShdw blurRad="38100" dist="38100" dir="2700000" algn="tl">
                    <a:srgbClr val="000000">
                      <a:alpha val="43137"/>
                    </a:srgbClr>
                  </a:outerShdw>
                </a:effectLst>
              </a:rPr>
              <a:t>Take-A-Ways</a:t>
            </a:r>
          </a:p>
        </p:txBody>
      </p:sp>
      <p:sp>
        <p:nvSpPr>
          <p:cNvPr id="12" name="Content Placeholder 2">
            <a:extLst>
              <a:ext uri="{FF2B5EF4-FFF2-40B4-BE49-F238E27FC236}">
                <a16:creationId xmlns:a16="http://schemas.microsoft.com/office/drawing/2014/main" id="{6D3A2CD4-8A1F-7284-4B53-3FA65D289436}"/>
              </a:ext>
            </a:extLst>
          </p:cNvPr>
          <p:cNvSpPr>
            <a:spLocks noGrp="1"/>
          </p:cNvSpPr>
          <p:nvPr>
            <p:ph idx="1"/>
          </p:nvPr>
        </p:nvSpPr>
        <p:spPr>
          <a:xfrm>
            <a:off x="87747" y="1481801"/>
            <a:ext cx="8869284" cy="4303613"/>
          </a:xfrm>
        </p:spPr>
        <p:txBody>
          <a:bodyPr vert="horz" lIns="91440" tIns="45720" rIns="91440" bIns="45720" rtlCol="0" anchor="t">
            <a:normAutofit fontScale="85000" lnSpcReduction="20000"/>
          </a:bodyPr>
          <a:lstStyle/>
          <a:p>
            <a:pPr lvl="1">
              <a:buChar char="•"/>
            </a:pPr>
            <a:r>
              <a:rPr lang="en-US">
                <a:cs typeface="Calibri"/>
              </a:rPr>
              <a:t>Half of State Legislatures will have veto-proof majorities  </a:t>
            </a:r>
          </a:p>
          <a:p>
            <a:pPr lvl="1">
              <a:buChar char="•"/>
            </a:pPr>
            <a:endParaRPr lang="en-US" sz="1300">
              <a:cs typeface="Calibri"/>
            </a:endParaRPr>
          </a:p>
          <a:p>
            <a:pPr lvl="1">
              <a:buChar char="•"/>
            </a:pPr>
            <a:r>
              <a:rPr lang="en-US">
                <a:cs typeface="Calibri"/>
              </a:rPr>
              <a:t>Essential for the Arts to remain </a:t>
            </a:r>
            <a:r>
              <a:rPr lang="en-US" err="1">
                <a:cs typeface="Calibri"/>
              </a:rPr>
              <a:t>BipARTisan</a:t>
            </a:r>
            <a:r>
              <a:rPr lang="en-US">
                <a:cs typeface="Calibri"/>
              </a:rPr>
              <a:t> and work with the party in power.</a:t>
            </a:r>
          </a:p>
          <a:p>
            <a:pPr lvl="2"/>
            <a:r>
              <a:rPr lang="en-US" sz="2600">
                <a:cs typeface="Calibri"/>
              </a:rPr>
              <a:t>17 Republican States (Added: FL and OH)</a:t>
            </a:r>
          </a:p>
          <a:p>
            <a:pPr lvl="2"/>
            <a:r>
              <a:rPr lang="en-US" sz="2600">
                <a:cs typeface="Calibri"/>
              </a:rPr>
              <a:t>9 Democratic States  (Added: VT, DE and IL)</a:t>
            </a:r>
          </a:p>
          <a:p>
            <a:pPr lvl="2"/>
            <a:endParaRPr lang="en-US" sz="1200">
              <a:cs typeface="Calibri"/>
            </a:endParaRPr>
          </a:p>
          <a:p>
            <a:pPr lvl="1">
              <a:buFont typeface="Arial" panose="020B0604020202020204" pitchFamily="34" charset="0"/>
              <a:buChar char="•"/>
            </a:pPr>
            <a:r>
              <a:rPr lang="en-US">
                <a:cs typeface="Calibri"/>
              </a:rPr>
              <a:t>New Opportunities to build relationships around the Arts</a:t>
            </a:r>
          </a:p>
          <a:p>
            <a:pPr lvl="2"/>
            <a:r>
              <a:rPr lang="en-US" sz="2600">
                <a:cs typeface="Calibri"/>
              </a:rPr>
              <a:t>At least 32 new Chamber Leaders</a:t>
            </a:r>
          </a:p>
          <a:p>
            <a:pPr lvl="2"/>
            <a:r>
              <a:rPr lang="en-US" sz="2600">
                <a:cs typeface="Calibri"/>
              </a:rPr>
              <a:t>9 new Governors and 16 new Lt. Governors</a:t>
            </a:r>
          </a:p>
          <a:p>
            <a:pPr lvl="2"/>
            <a:r>
              <a:rPr lang="en-US" sz="2600">
                <a:cs typeface="Calibri"/>
              </a:rPr>
              <a:t>Multiple new Committee Chairs</a:t>
            </a:r>
          </a:p>
          <a:p>
            <a:pPr lvl="2"/>
            <a:endParaRPr lang="en-US">
              <a:cs typeface="Calibri"/>
            </a:endParaRPr>
          </a:p>
          <a:p>
            <a:pPr marL="914400" lvl="2" indent="0" algn="ctr">
              <a:buNone/>
            </a:pPr>
            <a:r>
              <a:rPr lang="en-US">
                <a:solidFill>
                  <a:srgbClr val="C00000"/>
                </a:solidFill>
                <a:cs typeface="Calibri"/>
              </a:rPr>
              <a:t>Opportunity for the Arts to influence legislative </a:t>
            </a:r>
            <a:br>
              <a:rPr lang="en-US">
                <a:solidFill>
                  <a:srgbClr val="C00000"/>
                </a:solidFill>
                <a:cs typeface="Calibri"/>
              </a:rPr>
            </a:br>
            <a:r>
              <a:rPr lang="en-US">
                <a:solidFill>
                  <a:srgbClr val="C00000"/>
                </a:solidFill>
                <a:cs typeface="Calibri"/>
              </a:rPr>
              <a:t>agendas with new leadership</a:t>
            </a:r>
          </a:p>
        </p:txBody>
      </p:sp>
      <p:pic>
        <p:nvPicPr>
          <p:cNvPr id="2" name="Picture 1" descr="Logo&#10;&#10;Description automatically generated">
            <a:extLst>
              <a:ext uri="{FF2B5EF4-FFF2-40B4-BE49-F238E27FC236}">
                <a16:creationId xmlns:a16="http://schemas.microsoft.com/office/drawing/2014/main" id="{0CBED609-DB4D-2EB2-A56B-446D683F6AC4}"/>
              </a:ext>
            </a:extLst>
          </p:cNvPr>
          <p:cNvPicPr>
            <a:picLocks noChangeAspect="1"/>
          </p:cNvPicPr>
          <p:nvPr/>
        </p:nvPicPr>
        <p:blipFill>
          <a:blip r:embed="rId4"/>
          <a:stretch>
            <a:fillRect/>
          </a:stretch>
        </p:blipFill>
        <p:spPr>
          <a:xfrm>
            <a:off x="5654097" y="5798617"/>
            <a:ext cx="922067" cy="894650"/>
          </a:xfrm>
          <a:prstGeom prst="rect">
            <a:avLst/>
          </a:prstGeom>
        </p:spPr>
      </p:pic>
      <p:pic>
        <p:nvPicPr>
          <p:cNvPr id="3" name="Picture 2" descr="afta_logo_color_horz.jpg">
            <a:extLst>
              <a:ext uri="{FF2B5EF4-FFF2-40B4-BE49-F238E27FC236}">
                <a16:creationId xmlns:a16="http://schemas.microsoft.com/office/drawing/2014/main" id="{2B69FD61-AEBE-2B2A-9F51-9A86B19A6DF6}"/>
              </a:ext>
            </a:extLst>
          </p:cNvPr>
          <p:cNvPicPr>
            <a:picLocks noChangeAspect="1"/>
          </p:cNvPicPr>
          <p:nvPr/>
        </p:nvPicPr>
        <p:blipFill>
          <a:blip r:embed="rId5" cstate="print"/>
          <a:stretch>
            <a:fillRect/>
          </a:stretch>
        </p:blipFill>
        <p:spPr>
          <a:xfrm>
            <a:off x="235937" y="5834510"/>
            <a:ext cx="2466680" cy="788225"/>
          </a:xfrm>
          <a:prstGeom prst="rect">
            <a:avLst/>
          </a:prstGeom>
        </p:spPr>
      </p:pic>
      <p:sp>
        <p:nvSpPr>
          <p:cNvPr id="7" name="TextBox 6">
            <a:extLst>
              <a:ext uri="{FF2B5EF4-FFF2-40B4-BE49-F238E27FC236}">
                <a16:creationId xmlns:a16="http://schemas.microsoft.com/office/drawing/2014/main" id="{D2D67A2C-3F9A-8A98-0AC8-A94B8C5637EA}"/>
              </a:ext>
            </a:extLst>
          </p:cNvPr>
          <p:cNvSpPr txBox="1"/>
          <p:nvPr/>
        </p:nvSpPr>
        <p:spPr>
          <a:xfrm>
            <a:off x="7152523" y="5891766"/>
            <a:ext cx="1811415" cy="730969"/>
          </a:xfrm>
          <a:prstGeom prst="rect">
            <a:avLst/>
          </a:prstGeom>
          <a:noFill/>
        </p:spPr>
        <p:txBody>
          <a:bodyPr wrap="square" lIns="91440" tIns="45720" rIns="91440" bIns="45720" rtlCol="0" anchor="t">
            <a:spAutoFit/>
          </a:bodyPr>
          <a:lstStyle/>
          <a:p>
            <a:r>
              <a:rPr lang="en-US" sz="1100" kern="900" err="1">
                <a:solidFill>
                  <a:srgbClr val="4F81BD"/>
                </a:solidFill>
                <a:latin typeface="Arial"/>
                <a:cs typeface="Arial"/>
              </a:rPr>
              <a:t>A</a:t>
            </a:r>
            <a:r>
              <a:rPr lang="en-US" sz="1050" kern="900" err="1">
                <a:solidFill>
                  <a:srgbClr val="4F81BD"/>
                </a:solidFill>
                <a:latin typeface="Arial"/>
                <a:cs typeface="Arial"/>
              </a:rPr>
              <a:t>mericans</a:t>
            </a:r>
            <a:r>
              <a:rPr lang="en-US" sz="1100" kern="900" err="1">
                <a:solidFill>
                  <a:srgbClr val="4F81BD"/>
                </a:solidFill>
                <a:latin typeface="Arial"/>
                <a:cs typeface="Arial"/>
              </a:rPr>
              <a:t>F</a:t>
            </a:r>
            <a:r>
              <a:rPr lang="en-US" sz="1050" kern="900" err="1">
                <a:solidFill>
                  <a:srgbClr val="4F81BD"/>
                </a:solidFill>
                <a:latin typeface="Arial"/>
                <a:cs typeface="Arial"/>
              </a:rPr>
              <a:t>or</a:t>
            </a:r>
            <a:r>
              <a:rPr lang="en-US" sz="1100" kern="900" err="1">
                <a:solidFill>
                  <a:srgbClr val="4F81BD"/>
                </a:solidFill>
                <a:latin typeface="Arial"/>
                <a:cs typeface="Arial"/>
              </a:rPr>
              <a:t>T</a:t>
            </a:r>
            <a:r>
              <a:rPr lang="en-US" sz="1050" kern="900" err="1">
                <a:solidFill>
                  <a:srgbClr val="4F81BD"/>
                </a:solidFill>
                <a:latin typeface="Arial"/>
                <a:cs typeface="Arial"/>
              </a:rPr>
              <a:t>he</a:t>
            </a:r>
            <a:r>
              <a:rPr lang="en-US" sz="1100" kern="900" err="1">
                <a:solidFill>
                  <a:srgbClr val="4F81BD"/>
                </a:solidFill>
                <a:latin typeface="Arial"/>
                <a:cs typeface="Arial"/>
              </a:rPr>
              <a:t>A</a:t>
            </a:r>
            <a:r>
              <a:rPr lang="en-US" sz="1050" kern="900" err="1">
                <a:solidFill>
                  <a:srgbClr val="4F81BD"/>
                </a:solidFill>
                <a:latin typeface="Arial"/>
                <a:cs typeface="Arial"/>
              </a:rPr>
              <a:t>rts.org</a:t>
            </a:r>
            <a:endParaRPr lang="en-US" sz="1050" kern="900">
              <a:solidFill>
                <a:srgbClr val="4F81BD"/>
              </a:solidFill>
              <a:latin typeface="Arial"/>
              <a:cs typeface="Arial"/>
            </a:endParaRPr>
          </a:p>
          <a:p>
            <a:r>
              <a:rPr lang="en-US" sz="1000" spc="70" err="1">
                <a:solidFill>
                  <a:srgbClr val="4F81BD"/>
                </a:solidFill>
                <a:latin typeface="Arial"/>
                <a:cs typeface="Arial"/>
              </a:rPr>
              <a:t>ArtsActionFund.org</a:t>
            </a:r>
            <a:endParaRPr lang="en-US" sz="1000" spc="70">
              <a:solidFill>
                <a:srgbClr val="4F81BD"/>
              </a:solidFill>
              <a:latin typeface="Arial"/>
              <a:cs typeface="Arial"/>
            </a:endParaRPr>
          </a:p>
          <a:p>
            <a:r>
              <a:rPr lang="en-US" sz="1000" b="1" cap="all" spc="70">
                <a:solidFill>
                  <a:srgbClr val="4F81BD"/>
                </a:solidFill>
                <a:latin typeface="Arial"/>
                <a:cs typeface="Arial"/>
              </a:rPr>
              <a:t>@</a:t>
            </a:r>
            <a:r>
              <a:rPr lang="en-US" sz="1050" b="1" spc="70">
                <a:solidFill>
                  <a:srgbClr val="4F81BD"/>
                </a:solidFill>
                <a:latin typeface="Arial"/>
                <a:cs typeface="Arial"/>
              </a:rPr>
              <a:t>Americans4A</a:t>
            </a:r>
            <a:r>
              <a:rPr lang="en-US" sz="1000" b="1" spc="70">
                <a:solidFill>
                  <a:srgbClr val="4F81BD"/>
                </a:solidFill>
                <a:latin typeface="Arial"/>
                <a:cs typeface="Arial"/>
              </a:rPr>
              <a:t>rts</a:t>
            </a:r>
            <a:endParaRPr lang="en-US">
              <a:solidFill>
                <a:srgbClr val="4F81BD"/>
              </a:solidFill>
              <a:latin typeface="Arial"/>
              <a:cs typeface="Arial"/>
            </a:endParaRPr>
          </a:p>
          <a:p>
            <a:r>
              <a:rPr lang="en-US" sz="1000" b="1" cap="all" spc="70">
                <a:solidFill>
                  <a:srgbClr val="4F81BD"/>
                </a:solidFill>
                <a:latin typeface="Arial"/>
                <a:cs typeface="Arial"/>
              </a:rPr>
              <a:t>@</a:t>
            </a:r>
            <a:r>
              <a:rPr lang="en-US" sz="1000" b="1" spc="70" err="1">
                <a:solidFill>
                  <a:srgbClr val="4F81BD"/>
                </a:solidFill>
                <a:latin typeface="Arial"/>
                <a:cs typeface="Arial"/>
              </a:rPr>
              <a:t>ArtsActionFund</a:t>
            </a:r>
            <a:endParaRPr lang="en-US" sz="1000" b="1" cap="all" spc="70">
              <a:solidFill>
                <a:srgbClr val="4F81BD"/>
              </a:solidFill>
              <a:latin typeface="Arial"/>
              <a:cs typeface="Arial"/>
            </a:endParaRPr>
          </a:p>
        </p:txBody>
      </p:sp>
      <p:pic>
        <p:nvPicPr>
          <p:cNvPr id="13" name="Picture 9" descr="C:\Users\vmurraybaatin\Pictures\Transparent Export Wizard-1.gif">
            <a:extLst>
              <a:ext uri="{FF2B5EF4-FFF2-40B4-BE49-F238E27FC236}">
                <a16:creationId xmlns:a16="http://schemas.microsoft.com/office/drawing/2014/main" id="{B98B2313-A233-084F-369B-DADCDD04CBD0}"/>
              </a:ext>
            </a:extLst>
          </p:cNvPr>
          <p:cNvPicPr>
            <a:picLocks noChangeAspect="1" noChangeArrowheads="1"/>
          </p:cNvPicPr>
          <p:nvPr/>
        </p:nvPicPr>
        <p:blipFill>
          <a:blip r:embed="rId6" cstate="print"/>
          <a:srcRect/>
          <a:stretch>
            <a:fillRect/>
          </a:stretch>
        </p:blipFill>
        <p:spPr bwMode="auto">
          <a:xfrm>
            <a:off x="3231715" y="5708617"/>
            <a:ext cx="2019851" cy="1064328"/>
          </a:xfrm>
          <a:prstGeom prst="rect">
            <a:avLst/>
          </a:prstGeom>
          <a:noFill/>
        </p:spPr>
      </p:pic>
    </p:spTree>
    <p:extLst>
      <p:ext uri="{BB962C8B-B14F-4D97-AF65-F5344CB8AC3E}">
        <p14:creationId xmlns:p14="http://schemas.microsoft.com/office/powerpoint/2010/main" val="1869487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cstate="print"/>
          <a:srcRect b="97727"/>
          <a:stretch>
            <a:fillRect/>
          </a:stretch>
        </p:blipFill>
        <p:spPr bwMode="auto">
          <a:xfrm>
            <a:off x="0" y="0"/>
            <a:ext cx="9144000" cy="304801"/>
          </a:xfrm>
          <a:prstGeom prst="rect">
            <a:avLst/>
          </a:prstGeom>
          <a:noFill/>
          <a:ln w="9525">
            <a:noFill/>
            <a:miter lim="800000"/>
            <a:headEnd/>
            <a:tailEnd/>
          </a:ln>
        </p:spPr>
      </p:pic>
      <p:sp>
        <p:nvSpPr>
          <p:cNvPr id="11" name="Title 1">
            <a:extLst>
              <a:ext uri="{FF2B5EF4-FFF2-40B4-BE49-F238E27FC236}">
                <a16:creationId xmlns:a16="http://schemas.microsoft.com/office/drawing/2014/main" id="{7CE06AD7-E4DD-1B59-D2D6-7E629F6176D7}"/>
              </a:ext>
            </a:extLst>
          </p:cNvPr>
          <p:cNvSpPr>
            <a:spLocks noGrp="1"/>
          </p:cNvSpPr>
          <p:nvPr>
            <p:ph type="title"/>
          </p:nvPr>
        </p:nvSpPr>
        <p:spPr>
          <a:xfrm>
            <a:off x="457200" y="302879"/>
            <a:ext cx="8229600" cy="1143000"/>
          </a:xfrm>
        </p:spPr>
        <p:txBody>
          <a:bodyPr>
            <a:normAutofit/>
          </a:bodyPr>
          <a:lstStyle/>
          <a:p>
            <a:r>
              <a:rPr lang="en-US">
                <a:effectLst>
                  <a:outerShdw blurRad="38100" dist="38100" dir="2700000" algn="tl">
                    <a:srgbClr val="000000">
                      <a:alpha val="43137"/>
                    </a:srgbClr>
                  </a:outerShdw>
                </a:effectLst>
              </a:rPr>
              <a:t>Florida </a:t>
            </a:r>
            <a:r>
              <a:rPr lang="en-US" err="1">
                <a:effectLst>
                  <a:outerShdw blurRad="38100" dist="38100" dir="2700000" algn="tl">
                    <a:srgbClr val="000000">
                      <a:alpha val="43137"/>
                    </a:srgbClr>
                  </a:outerShdw>
                </a:effectLst>
              </a:rPr>
              <a:t>BipARTisian</a:t>
            </a:r>
            <a:r>
              <a:rPr lang="en-US">
                <a:effectLst>
                  <a:outerShdw blurRad="38100" dist="38100" dir="2700000" algn="tl">
                    <a:srgbClr val="000000">
                      <a:alpha val="43137"/>
                    </a:srgbClr>
                  </a:outerShdw>
                </a:effectLst>
              </a:rPr>
              <a:t> Arts Support</a:t>
            </a:r>
          </a:p>
        </p:txBody>
      </p:sp>
      <p:sp>
        <p:nvSpPr>
          <p:cNvPr id="12" name="Content Placeholder 2">
            <a:extLst>
              <a:ext uri="{FF2B5EF4-FFF2-40B4-BE49-F238E27FC236}">
                <a16:creationId xmlns:a16="http://schemas.microsoft.com/office/drawing/2014/main" id="{6D3A2CD4-8A1F-7284-4B53-3FA65D289436}"/>
              </a:ext>
            </a:extLst>
          </p:cNvPr>
          <p:cNvSpPr>
            <a:spLocks noGrp="1"/>
          </p:cNvSpPr>
          <p:nvPr>
            <p:ph idx="1"/>
          </p:nvPr>
        </p:nvSpPr>
        <p:spPr>
          <a:xfrm>
            <a:off x="137358" y="1264860"/>
            <a:ext cx="8869284" cy="4303613"/>
          </a:xfrm>
        </p:spPr>
        <p:txBody>
          <a:bodyPr vert="horz" lIns="91440" tIns="45720" rIns="91440" bIns="45720" rtlCol="0" anchor="t">
            <a:normAutofit/>
          </a:bodyPr>
          <a:lstStyle/>
          <a:p>
            <a:pPr lvl="1">
              <a:buChar char="•"/>
            </a:pPr>
            <a:r>
              <a:rPr lang="en-US" sz="2400">
                <a:cs typeface="Calibri"/>
              </a:rPr>
              <a:t>Never assume someone is a supporter or opposition based on party.</a:t>
            </a:r>
          </a:p>
          <a:p>
            <a:pPr lvl="1">
              <a:buChar char="•"/>
            </a:pPr>
            <a:endParaRPr lang="en-US" sz="1000">
              <a:cs typeface="Calibri"/>
            </a:endParaRPr>
          </a:p>
          <a:p>
            <a:pPr lvl="1">
              <a:buChar char="•"/>
            </a:pPr>
            <a:r>
              <a:rPr lang="en-US" sz="2400">
                <a:cs typeface="Calibri"/>
              </a:rPr>
              <a:t>Florida appropriated a record </a:t>
            </a:r>
            <a:r>
              <a:rPr lang="en-US" sz="2400">
                <a:ea typeface="+mn-lt"/>
                <a:cs typeface="+mn-lt"/>
              </a:rPr>
              <a:t>$59,088,125 to fund 710 Florida cultural programs and projects.  </a:t>
            </a:r>
          </a:p>
          <a:p>
            <a:pPr lvl="1">
              <a:buChar char="•"/>
            </a:pPr>
            <a:endParaRPr lang="en-US" sz="1000">
              <a:ea typeface="+mn-lt"/>
              <a:cs typeface="+mn-lt"/>
            </a:endParaRPr>
          </a:p>
          <a:p>
            <a:pPr lvl="1">
              <a:buChar char="•"/>
            </a:pPr>
            <a:r>
              <a:rPr lang="en-US" sz="2400">
                <a:ea typeface="+mn-lt"/>
                <a:cs typeface="+mn-lt"/>
              </a:rPr>
              <a:t>Is the highest dollar amount serving the most grantees in the history of the State of Florida. </a:t>
            </a:r>
            <a:endParaRPr lang="en-US" sz="2400"/>
          </a:p>
        </p:txBody>
      </p:sp>
      <p:pic>
        <p:nvPicPr>
          <p:cNvPr id="2" name="Picture 1" descr="Logo&#10;&#10;Description automatically generated">
            <a:extLst>
              <a:ext uri="{FF2B5EF4-FFF2-40B4-BE49-F238E27FC236}">
                <a16:creationId xmlns:a16="http://schemas.microsoft.com/office/drawing/2014/main" id="{0CBED609-DB4D-2EB2-A56B-446D683F6AC4}"/>
              </a:ext>
            </a:extLst>
          </p:cNvPr>
          <p:cNvPicPr>
            <a:picLocks noChangeAspect="1"/>
          </p:cNvPicPr>
          <p:nvPr/>
        </p:nvPicPr>
        <p:blipFill>
          <a:blip r:embed="rId4"/>
          <a:stretch>
            <a:fillRect/>
          </a:stretch>
        </p:blipFill>
        <p:spPr>
          <a:xfrm>
            <a:off x="5654097" y="5798617"/>
            <a:ext cx="922067" cy="894650"/>
          </a:xfrm>
          <a:prstGeom prst="rect">
            <a:avLst/>
          </a:prstGeom>
        </p:spPr>
      </p:pic>
      <p:pic>
        <p:nvPicPr>
          <p:cNvPr id="3" name="Picture 2" descr="afta_logo_color_horz.jpg">
            <a:extLst>
              <a:ext uri="{FF2B5EF4-FFF2-40B4-BE49-F238E27FC236}">
                <a16:creationId xmlns:a16="http://schemas.microsoft.com/office/drawing/2014/main" id="{2B69FD61-AEBE-2B2A-9F51-9A86B19A6DF6}"/>
              </a:ext>
            </a:extLst>
          </p:cNvPr>
          <p:cNvPicPr>
            <a:picLocks noChangeAspect="1"/>
          </p:cNvPicPr>
          <p:nvPr/>
        </p:nvPicPr>
        <p:blipFill>
          <a:blip r:embed="rId5" cstate="print"/>
          <a:stretch>
            <a:fillRect/>
          </a:stretch>
        </p:blipFill>
        <p:spPr>
          <a:xfrm>
            <a:off x="235937" y="5834510"/>
            <a:ext cx="2466680" cy="788225"/>
          </a:xfrm>
          <a:prstGeom prst="rect">
            <a:avLst/>
          </a:prstGeom>
        </p:spPr>
      </p:pic>
      <p:sp>
        <p:nvSpPr>
          <p:cNvPr id="7" name="TextBox 6">
            <a:extLst>
              <a:ext uri="{FF2B5EF4-FFF2-40B4-BE49-F238E27FC236}">
                <a16:creationId xmlns:a16="http://schemas.microsoft.com/office/drawing/2014/main" id="{D2D67A2C-3F9A-8A98-0AC8-A94B8C5637EA}"/>
              </a:ext>
            </a:extLst>
          </p:cNvPr>
          <p:cNvSpPr txBox="1"/>
          <p:nvPr/>
        </p:nvSpPr>
        <p:spPr>
          <a:xfrm>
            <a:off x="7152523" y="5891766"/>
            <a:ext cx="1811415" cy="730969"/>
          </a:xfrm>
          <a:prstGeom prst="rect">
            <a:avLst/>
          </a:prstGeom>
          <a:noFill/>
        </p:spPr>
        <p:txBody>
          <a:bodyPr wrap="square" lIns="91440" tIns="45720" rIns="91440" bIns="45720" rtlCol="0" anchor="t">
            <a:spAutoFit/>
          </a:bodyPr>
          <a:lstStyle/>
          <a:p>
            <a:r>
              <a:rPr lang="en-US" sz="1100" kern="900" err="1">
                <a:solidFill>
                  <a:srgbClr val="4F81BD"/>
                </a:solidFill>
                <a:latin typeface="Arial"/>
                <a:cs typeface="Arial"/>
              </a:rPr>
              <a:t>A</a:t>
            </a:r>
            <a:r>
              <a:rPr lang="en-US" sz="1050" kern="900" err="1">
                <a:solidFill>
                  <a:srgbClr val="4F81BD"/>
                </a:solidFill>
                <a:latin typeface="Arial"/>
                <a:cs typeface="Arial"/>
              </a:rPr>
              <a:t>mericans</a:t>
            </a:r>
            <a:r>
              <a:rPr lang="en-US" sz="1100" kern="900" err="1">
                <a:solidFill>
                  <a:srgbClr val="4F81BD"/>
                </a:solidFill>
                <a:latin typeface="Arial"/>
                <a:cs typeface="Arial"/>
              </a:rPr>
              <a:t>F</a:t>
            </a:r>
            <a:r>
              <a:rPr lang="en-US" sz="1050" kern="900" err="1">
                <a:solidFill>
                  <a:srgbClr val="4F81BD"/>
                </a:solidFill>
                <a:latin typeface="Arial"/>
                <a:cs typeface="Arial"/>
              </a:rPr>
              <a:t>or</a:t>
            </a:r>
            <a:r>
              <a:rPr lang="en-US" sz="1100" kern="900" err="1">
                <a:solidFill>
                  <a:srgbClr val="4F81BD"/>
                </a:solidFill>
                <a:latin typeface="Arial"/>
                <a:cs typeface="Arial"/>
              </a:rPr>
              <a:t>T</a:t>
            </a:r>
            <a:r>
              <a:rPr lang="en-US" sz="1050" kern="900" err="1">
                <a:solidFill>
                  <a:srgbClr val="4F81BD"/>
                </a:solidFill>
                <a:latin typeface="Arial"/>
                <a:cs typeface="Arial"/>
              </a:rPr>
              <a:t>he</a:t>
            </a:r>
            <a:r>
              <a:rPr lang="en-US" sz="1100" kern="900" err="1">
                <a:solidFill>
                  <a:srgbClr val="4F81BD"/>
                </a:solidFill>
                <a:latin typeface="Arial"/>
                <a:cs typeface="Arial"/>
              </a:rPr>
              <a:t>A</a:t>
            </a:r>
            <a:r>
              <a:rPr lang="en-US" sz="1050" kern="900" err="1">
                <a:solidFill>
                  <a:srgbClr val="4F81BD"/>
                </a:solidFill>
                <a:latin typeface="Arial"/>
                <a:cs typeface="Arial"/>
              </a:rPr>
              <a:t>rts.org</a:t>
            </a:r>
            <a:endParaRPr lang="en-US" sz="1050" kern="900">
              <a:solidFill>
                <a:srgbClr val="4F81BD"/>
              </a:solidFill>
              <a:latin typeface="Arial"/>
              <a:cs typeface="Arial"/>
            </a:endParaRPr>
          </a:p>
          <a:p>
            <a:r>
              <a:rPr lang="en-US" sz="1000" spc="70" err="1">
                <a:solidFill>
                  <a:srgbClr val="4F81BD"/>
                </a:solidFill>
                <a:latin typeface="Arial"/>
                <a:cs typeface="Arial"/>
              </a:rPr>
              <a:t>ArtsActionFund.org</a:t>
            </a:r>
            <a:endParaRPr lang="en-US" sz="1000" spc="70">
              <a:solidFill>
                <a:srgbClr val="4F81BD"/>
              </a:solidFill>
              <a:latin typeface="Arial"/>
              <a:cs typeface="Arial"/>
            </a:endParaRPr>
          </a:p>
          <a:p>
            <a:r>
              <a:rPr lang="en-US" sz="1000" b="1" cap="all" spc="70">
                <a:solidFill>
                  <a:srgbClr val="4F81BD"/>
                </a:solidFill>
                <a:latin typeface="Arial"/>
                <a:cs typeface="Arial"/>
              </a:rPr>
              <a:t>@</a:t>
            </a:r>
            <a:r>
              <a:rPr lang="en-US" sz="1050" b="1" spc="70">
                <a:solidFill>
                  <a:srgbClr val="4F81BD"/>
                </a:solidFill>
                <a:latin typeface="Arial"/>
                <a:cs typeface="Arial"/>
              </a:rPr>
              <a:t>Americans4A</a:t>
            </a:r>
            <a:r>
              <a:rPr lang="en-US" sz="1000" b="1" spc="70">
                <a:solidFill>
                  <a:srgbClr val="4F81BD"/>
                </a:solidFill>
                <a:latin typeface="Arial"/>
                <a:cs typeface="Arial"/>
              </a:rPr>
              <a:t>rts</a:t>
            </a:r>
            <a:endParaRPr lang="en-US">
              <a:solidFill>
                <a:srgbClr val="4F81BD"/>
              </a:solidFill>
              <a:latin typeface="Arial"/>
              <a:cs typeface="Arial"/>
            </a:endParaRPr>
          </a:p>
          <a:p>
            <a:r>
              <a:rPr lang="en-US" sz="1000" b="1" cap="all" spc="70">
                <a:solidFill>
                  <a:srgbClr val="4F81BD"/>
                </a:solidFill>
                <a:latin typeface="Arial"/>
                <a:cs typeface="Arial"/>
              </a:rPr>
              <a:t>@</a:t>
            </a:r>
            <a:r>
              <a:rPr lang="en-US" sz="1000" b="1" spc="70" err="1">
                <a:solidFill>
                  <a:srgbClr val="4F81BD"/>
                </a:solidFill>
                <a:latin typeface="Arial"/>
                <a:cs typeface="Arial"/>
              </a:rPr>
              <a:t>ArtsActionFund</a:t>
            </a:r>
            <a:endParaRPr lang="en-US" sz="1000" b="1" cap="all" spc="70">
              <a:solidFill>
                <a:srgbClr val="4F81BD"/>
              </a:solidFill>
              <a:latin typeface="Arial"/>
              <a:cs typeface="Arial"/>
            </a:endParaRPr>
          </a:p>
        </p:txBody>
      </p:sp>
      <p:pic>
        <p:nvPicPr>
          <p:cNvPr id="13" name="Picture 9" descr="C:\Users\vmurraybaatin\Pictures\Transparent Export Wizard-1.gif">
            <a:extLst>
              <a:ext uri="{FF2B5EF4-FFF2-40B4-BE49-F238E27FC236}">
                <a16:creationId xmlns:a16="http://schemas.microsoft.com/office/drawing/2014/main" id="{B98B2313-A233-084F-369B-DADCDD04CBD0}"/>
              </a:ext>
            </a:extLst>
          </p:cNvPr>
          <p:cNvPicPr>
            <a:picLocks noChangeAspect="1" noChangeArrowheads="1"/>
          </p:cNvPicPr>
          <p:nvPr/>
        </p:nvPicPr>
        <p:blipFill>
          <a:blip r:embed="rId6" cstate="print"/>
          <a:srcRect/>
          <a:stretch>
            <a:fillRect/>
          </a:stretch>
        </p:blipFill>
        <p:spPr bwMode="auto">
          <a:xfrm>
            <a:off x="3231715" y="5708617"/>
            <a:ext cx="2019851" cy="1064328"/>
          </a:xfrm>
          <a:prstGeom prst="rect">
            <a:avLst/>
          </a:prstGeom>
          <a:noFill/>
        </p:spPr>
      </p:pic>
      <p:pic>
        <p:nvPicPr>
          <p:cNvPr id="5" name="Picture 5">
            <a:extLst>
              <a:ext uri="{FF2B5EF4-FFF2-40B4-BE49-F238E27FC236}">
                <a16:creationId xmlns:a16="http://schemas.microsoft.com/office/drawing/2014/main" id="{0D9C819C-8E11-0274-B458-0C1AB3904B2A}"/>
              </a:ext>
            </a:extLst>
          </p:cNvPr>
          <p:cNvPicPr>
            <a:picLocks noChangeAspect="1"/>
          </p:cNvPicPr>
          <p:nvPr/>
        </p:nvPicPr>
        <p:blipFill>
          <a:blip r:embed="rId7"/>
          <a:stretch>
            <a:fillRect/>
          </a:stretch>
        </p:blipFill>
        <p:spPr>
          <a:xfrm>
            <a:off x="976392" y="4154309"/>
            <a:ext cx="1426055" cy="1534850"/>
          </a:xfrm>
          <a:prstGeom prst="rect">
            <a:avLst/>
          </a:prstGeom>
        </p:spPr>
      </p:pic>
      <p:pic>
        <p:nvPicPr>
          <p:cNvPr id="6" name="Picture 7">
            <a:extLst>
              <a:ext uri="{FF2B5EF4-FFF2-40B4-BE49-F238E27FC236}">
                <a16:creationId xmlns:a16="http://schemas.microsoft.com/office/drawing/2014/main" id="{8EE7C8F8-3518-B4B9-7DB8-1A728399CFB7}"/>
              </a:ext>
            </a:extLst>
          </p:cNvPr>
          <p:cNvPicPr>
            <a:picLocks noChangeAspect="1"/>
          </p:cNvPicPr>
          <p:nvPr/>
        </p:nvPicPr>
        <p:blipFill>
          <a:blip r:embed="rId8"/>
          <a:stretch>
            <a:fillRect/>
          </a:stretch>
        </p:blipFill>
        <p:spPr>
          <a:xfrm>
            <a:off x="3104830" y="4155110"/>
            <a:ext cx="1148157" cy="1545344"/>
          </a:xfrm>
          <a:prstGeom prst="rect">
            <a:avLst/>
          </a:prstGeom>
        </p:spPr>
      </p:pic>
      <p:pic>
        <p:nvPicPr>
          <p:cNvPr id="8" name="Picture 8">
            <a:extLst>
              <a:ext uri="{FF2B5EF4-FFF2-40B4-BE49-F238E27FC236}">
                <a16:creationId xmlns:a16="http://schemas.microsoft.com/office/drawing/2014/main" id="{B5ACCA38-23E8-A22D-483E-004F3F9352EA}"/>
              </a:ext>
            </a:extLst>
          </p:cNvPr>
          <p:cNvPicPr>
            <a:picLocks noChangeAspect="1"/>
          </p:cNvPicPr>
          <p:nvPr/>
        </p:nvPicPr>
        <p:blipFill>
          <a:blip r:embed="rId9"/>
          <a:stretch>
            <a:fillRect/>
          </a:stretch>
        </p:blipFill>
        <p:spPr>
          <a:xfrm>
            <a:off x="4973810" y="4159378"/>
            <a:ext cx="1146202" cy="1531471"/>
          </a:xfrm>
          <a:prstGeom prst="rect">
            <a:avLst/>
          </a:prstGeom>
        </p:spPr>
      </p:pic>
      <p:pic>
        <p:nvPicPr>
          <p:cNvPr id="9" name="Picture 9">
            <a:extLst>
              <a:ext uri="{FF2B5EF4-FFF2-40B4-BE49-F238E27FC236}">
                <a16:creationId xmlns:a16="http://schemas.microsoft.com/office/drawing/2014/main" id="{320C29DE-00B3-9D25-FC32-98CEFC2F175F}"/>
              </a:ext>
            </a:extLst>
          </p:cNvPr>
          <p:cNvPicPr>
            <a:picLocks noChangeAspect="1"/>
          </p:cNvPicPr>
          <p:nvPr/>
        </p:nvPicPr>
        <p:blipFill>
          <a:blip r:embed="rId10"/>
          <a:stretch>
            <a:fillRect/>
          </a:stretch>
        </p:blipFill>
        <p:spPr>
          <a:xfrm>
            <a:off x="6827583" y="4178588"/>
            <a:ext cx="1155808" cy="1493051"/>
          </a:xfrm>
          <a:prstGeom prst="rect">
            <a:avLst/>
          </a:prstGeom>
        </p:spPr>
      </p:pic>
    </p:spTree>
    <p:extLst>
      <p:ext uri="{BB962C8B-B14F-4D97-AF65-F5344CB8AC3E}">
        <p14:creationId xmlns:p14="http://schemas.microsoft.com/office/powerpoint/2010/main" val="4187950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cstate="print"/>
          <a:srcRect b="97727"/>
          <a:stretch>
            <a:fillRect/>
          </a:stretch>
        </p:blipFill>
        <p:spPr bwMode="auto">
          <a:xfrm>
            <a:off x="0" y="0"/>
            <a:ext cx="9144000" cy="304801"/>
          </a:xfrm>
          <a:prstGeom prst="rect">
            <a:avLst/>
          </a:prstGeom>
          <a:noFill/>
          <a:ln w="9525">
            <a:noFill/>
            <a:miter lim="800000"/>
            <a:headEnd/>
            <a:tailEnd/>
          </a:ln>
        </p:spPr>
      </p:pic>
      <p:sp>
        <p:nvSpPr>
          <p:cNvPr id="11" name="Title 1">
            <a:extLst>
              <a:ext uri="{FF2B5EF4-FFF2-40B4-BE49-F238E27FC236}">
                <a16:creationId xmlns:a16="http://schemas.microsoft.com/office/drawing/2014/main" id="{7CE06AD7-E4DD-1B59-D2D6-7E629F6176D7}"/>
              </a:ext>
            </a:extLst>
          </p:cNvPr>
          <p:cNvSpPr>
            <a:spLocks noGrp="1"/>
          </p:cNvSpPr>
          <p:nvPr>
            <p:ph type="title"/>
          </p:nvPr>
        </p:nvSpPr>
        <p:spPr>
          <a:xfrm>
            <a:off x="457200" y="302879"/>
            <a:ext cx="8229600" cy="1143000"/>
          </a:xfrm>
        </p:spPr>
        <p:txBody>
          <a:bodyPr>
            <a:normAutofit/>
          </a:bodyPr>
          <a:lstStyle/>
          <a:p>
            <a:r>
              <a:rPr lang="en-US">
                <a:effectLst>
                  <a:outerShdw blurRad="38100" dist="38100" dir="2700000" algn="tl">
                    <a:srgbClr val="000000">
                      <a:alpha val="43137"/>
                    </a:srgbClr>
                  </a:outerShdw>
                </a:effectLst>
              </a:rPr>
              <a:t>Take-A-Ways</a:t>
            </a:r>
          </a:p>
        </p:txBody>
      </p:sp>
      <p:sp>
        <p:nvSpPr>
          <p:cNvPr id="12" name="Content Placeholder 2">
            <a:extLst>
              <a:ext uri="{FF2B5EF4-FFF2-40B4-BE49-F238E27FC236}">
                <a16:creationId xmlns:a16="http://schemas.microsoft.com/office/drawing/2014/main" id="{6D3A2CD4-8A1F-7284-4B53-3FA65D289436}"/>
              </a:ext>
            </a:extLst>
          </p:cNvPr>
          <p:cNvSpPr>
            <a:spLocks noGrp="1"/>
          </p:cNvSpPr>
          <p:nvPr>
            <p:ph idx="1"/>
          </p:nvPr>
        </p:nvSpPr>
        <p:spPr>
          <a:xfrm>
            <a:off x="-13854" y="1389100"/>
            <a:ext cx="8869284" cy="4303613"/>
          </a:xfrm>
        </p:spPr>
        <p:txBody>
          <a:bodyPr vert="horz" lIns="91440" tIns="45720" rIns="91440" bIns="45720" rtlCol="0" anchor="t">
            <a:normAutofit fontScale="92500" lnSpcReduction="10000"/>
          </a:bodyPr>
          <a:lstStyle/>
          <a:p>
            <a:pPr lvl="1">
              <a:buChar char="•"/>
            </a:pPr>
            <a:r>
              <a:rPr lang="en-US">
                <a:cs typeface="Calibri"/>
              </a:rPr>
              <a:t> State budgets for 2023 are estimated to be increasing by 4.2%.  This is down from 13.6% in 2022 when states were spending ARPA funds.   </a:t>
            </a:r>
          </a:p>
          <a:p>
            <a:pPr lvl="1">
              <a:buChar char="•"/>
            </a:pPr>
            <a:endParaRPr lang="en-US" sz="1000">
              <a:cs typeface="Calibri"/>
            </a:endParaRPr>
          </a:p>
          <a:p>
            <a:pPr lvl="1">
              <a:buChar char="•"/>
            </a:pPr>
            <a:r>
              <a:rPr lang="en-US">
                <a:cs typeface="Calibri"/>
              </a:rPr>
              <a:t>Governors have collectively called for approximately $15 billion in tax cuts (both blue and red states)</a:t>
            </a:r>
          </a:p>
          <a:p>
            <a:pPr lvl="1">
              <a:buChar char="•"/>
            </a:pPr>
            <a:endParaRPr lang="en-US" sz="1100">
              <a:cs typeface="Calibri"/>
            </a:endParaRPr>
          </a:p>
          <a:p>
            <a:pPr lvl="1">
              <a:buChar char="•"/>
            </a:pPr>
            <a:r>
              <a:rPr lang="en-US">
                <a:cs typeface="Calibri"/>
              </a:rPr>
              <a:t>Historic appropriations for State Arts Agencies could be in danger of decreases.</a:t>
            </a:r>
          </a:p>
          <a:p>
            <a:pPr lvl="1">
              <a:buChar char="•"/>
            </a:pPr>
            <a:endParaRPr lang="en-US" sz="1100">
              <a:cs typeface="Calibri"/>
            </a:endParaRPr>
          </a:p>
          <a:p>
            <a:pPr marL="457200" lvl="1" indent="0">
              <a:buNone/>
            </a:pPr>
            <a:r>
              <a:rPr lang="en-US" sz="2800">
                <a:solidFill>
                  <a:srgbClr val="C00000"/>
                </a:solidFill>
                <a:cs typeface="Calibri"/>
              </a:rPr>
              <a:t>Advocates need to educate new legislators about the economic impact of the arts to protect funding.</a:t>
            </a:r>
          </a:p>
        </p:txBody>
      </p:sp>
      <p:pic>
        <p:nvPicPr>
          <p:cNvPr id="2" name="Picture 1" descr="Logo&#10;&#10;Description automatically generated">
            <a:extLst>
              <a:ext uri="{FF2B5EF4-FFF2-40B4-BE49-F238E27FC236}">
                <a16:creationId xmlns:a16="http://schemas.microsoft.com/office/drawing/2014/main" id="{0CBED609-DB4D-2EB2-A56B-446D683F6AC4}"/>
              </a:ext>
            </a:extLst>
          </p:cNvPr>
          <p:cNvPicPr>
            <a:picLocks noChangeAspect="1"/>
          </p:cNvPicPr>
          <p:nvPr/>
        </p:nvPicPr>
        <p:blipFill>
          <a:blip r:embed="rId4"/>
          <a:stretch>
            <a:fillRect/>
          </a:stretch>
        </p:blipFill>
        <p:spPr>
          <a:xfrm>
            <a:off x="5654097" y="5798617"/>
            <a:ext cx="922067" cy="894650"/>
          </a:xfrm>
          <a:prstGeom prst="rect">
            <a:avLst/>
          </a:prstGeom>
        </p:spPr>
      </p:pic>
      <p:pic>
        <p:nvPicPr>
          <p:cNvPr id="3" name="Picture 2" descr="afta_logo_color_horz.jpg">
            <a:extLst>
              <a:ext uri="{FF2B5EF4-FFF2-40B4-BE49-F238E27FC236}">
                <a16:creationId xmlns:a16="http://schemas.microsoft.com/office/drawing/2014/main" id="{2B69FD61-AEBE-2B2A-9F51-9A86B19A6DF6}"/>
              </a:ext>
            </a:extLst>
          </p:cNvPr>
          <p:cNvPicPr>
            <a:picLocks noChangeAspect="1"/>
          </p:cNvPicPr>
          <p:nvPr/>
        </p:nvPicPr>
        <p:blipFill>
          <a:blip r:embed="rId5" cstate="print"/>
          <a:stretch>
            <a:fillRect/>
          </a:stretch>
        </p:blipFill>
        <p:spPr>
          <a:xfrm>
            <a:off x="235937" y="5834510"/>
            <a:ext cx="2466680" cy="788225"/>
          </a:xfrm>
          <a:prstGeom prst="rect">
            <a:avLst/>
          </a:prstGeom>
        </p:spPr>
      </p:pic>
      <p:sp>
        <p:nvSpPr>
          <p:cNvPr id="7" name="TextBox 6">
            <a:extLst>
              <a:ext uri="{FF2B5EF4-FFF2-40B4-BE49-F238E27FC236}">
                <a16:creationId xmlns:a16="http://schemas.microsoft.com/office/drawing/2014/main" id="{D2D67A2C-3F9A-8A98-0AC8-A94B8C5637EA}"/>
              </a:ext>
            </a:extLst>
          </p:cNvPr>
          <p:cNvSpPr txBox="1"/>
          <p:nvPr/>
        </p:nvSpPr>
        <p:spPr>
          <a:xfrm>
            <a:off x="7152523" y="5891766"/>
            <a:ext cx="1811415" cy="730969"/>
          </a:xfrm>
          <a:prstGeom prst="rect">
            <a:avLst/>
          </a:prstGeom>
          <a:noFill/>
        </p:spPr>
        <p:txBody>
          <a:bodyPr wrap="square" lIns="91440" tIns="45720" rIns="91440" bIns="45720" rtlCol="0" anchor="t">
            <a:spAutoFit/>
          </a:bodyPr>
          <a:lstStyle/>
          <a:p>
            <a:r>
              <a:rPr lang="en-US" sz="1100" kern="900" err="1">
                <a:solidFill>
                  <a:srgbClr val="4F81BD"/>
                </a:solidFill>
                <a:latin typeface="Arial"/>
                <a:cs typeface="Arial"/>
              </a:rPr>
              <a:t>A</a:t>
            </a:r>
            <a:r>
              <a:rPr lang="en-US" sz="1050" kern="900" err="1">
                <a:solidFill>
                  <a:srgbClr val="4F81BD"/>
                </a:solidFill>
                <a:latin typeface="Arial"/>
                <a:cs typeface="Arial"/>
              </a:rPr>
              <a:t>mericans</a:t>
            </a:r>
            <a:r>
              <a:rPr lang="en-US" sz="1100" kern="900" err="1">
                <a:solidFill>
                  <a:srgbClr val="4F81BD"/>
                </a:solidFill>
                <a:latin typeface="Arial"/>
                <a:cs typeface="Arial"/>
              </a:rPr>
              <a:t>F</a:t>
            </a:r>
            <a:r>
              <a:rPr lang="en-US" sz="1050" kern="900" err="1">
                <a:solidFill>
                  <a:srgbClr val="4F81BD"/>
                </a:solidFill>
                <a:latin typeface="Arial"/>
                <a:cs typeface="Arial"/>
              </a:rPr>
              <a:t>or</a:t>
            </a:r>
            <a:r>
              <a:rPr lang="en-US" sz="1100" kern="900" err="1">
                <a:solidFill>
                  <a:srgbClr val="4F81BD"/>
                </a:solidFill>
                <a:latin typeface="Arial"/>
                <a:cs typeface="Arial"/>
              </a:rPr>
              <a:t>T</a:t>
            </a:r>
            <a:r>
              <a:rPr lang="en-US" sz="1050" kern="900" err="1">
                <a:solidFill>
                  <a:srgbClr val="4F81BD"/>
                </a:solidFill>
                <a:latin typeface="Arial"/>
                <a:cs typeface="Arial"/>
              </a:rPr>
              <a:t>he</a:t>
            </a:r>
            <a:r>
              <a:rPr lang="en-US" sz="1100" kern="900" err="1">
                <a:solidFill>
                  <a:srgbClr val="4F81BD"/>
                </a:solidFill>
                <a:latin typeface="Arial"/>
                <a:cs typeface="Arial"/>
              </a:rPr>
              <a:t>A</a:t>
            </a:r>
            <a:r>
              <a:rPr lang="en-US" sz="1050" kern="900" err="1">
                <a:solidFill>
                  <a:srgbClr val="4F81BD"/>
                </a:solidFill>
                <a:latin typeface="Arial"/>
                <a:cs typeface="Arial"/>
              </a:rPr>
              <a:t>rts.org</a:t>
            </a:r>
            <a:endParaRPr lang="en-US" sz="1050" kern="900">
              <a:solidFill>
                <a:srgbClr val="4F81BD"/>
              </a:solidFill>
              <a:latin typeface="Arial"/>
              <a:cs typeface="Arial"/>
            </a:endParaRPr>
          </a:p>
          <a:p>
            <a:r>
              <a:rPr lang="en-US" sz="1000" spc="70" err="1">
                <a:solidFill>
                  <a:srgbClr val="4F81BD"/>
                </a:solidFill>
                <a:latin typeface="Arial"/>
                <a:cs typeface="Arial"/>
              </a:rPr>
              <a:t>ArtsActionFund.org</a:t>
            </a:r>
            <a:endParaRPr lang="en-US" sz="1000" spc="70">
              <a:solidFill>
                <a:srgbClr val="4F81BD"/>
              </a:solidFill>
              <a:latin typeface="Arial"/>
              <a:cs typeface="Arial"/>
            </a:endParaRPr>
          </a:p>
          <a:p>
            <a:r>
              <a:rPr lang="en-US" sz="1000" b="1" cap="all" spc="70">
                <a:solidFill>
                  <a:srgbClr val="4F81BD"/>
                </a:solidFill>
                <a:latin typeface="Arial"/>
                <a:cs typeface="Arial"/>
              </a:rPr>
              <a:t>@</a:t>
            </a:r>
            <a:r>
              <a:rPr lang="en-US" sz="1050" b="1" spc="70">
                <a:solidFill>
                  <a:srgbClr val="4F81BD"/>
                </a:solidFill>
                <a:latin typeface="Arial"/>
                <a:cs typeface="Arial"/>
              </a:rPr>
              <a:t>Americans4A</a:t>
            </a:r>
            <a:r>
              <a:rPr lang="en-US" sz="1000" b="1" spc="70">
                <a:solidFill>
                  <a:srgbClr val="4F81BD"/>
                </a:solidFill>
                <a:latin typeface="Arial"/>
                <a:cs typeface="Arial"/>
              </a:rPr>
              <a:t>rts</a:t>
            </a:r>
            <a:endParaRPr lang="en-US">
              <a:solidFill>
                <a:srgbClr val="4F81BD"/>
              </a:solidFill>
              <a:latin typeface="Arial"/>
              <a:cs typeface="Arial"/>
            </a:endParaRPr>
          </a:p>
          <a:p>
            <a:r>
              <a:rPr lang="en-US" sz="1000" b="1" cap="all" spc="70">
                <a:solidFill>
                  <a:srgbClr val="4F81BD"/>
                </a:solidFill>
                <a:latin typeface="Arial"/>
                <a:cs typeface="Arial"/>
              </a:rPr>
              <a:t>@</a:t>
            </a:r>
            <a:r>
              <a:rPr lang="en-US" sz="1000" b="1" spc="70" err="1">
                <a:solidFill>
                  <a:srgbClr val="4F81BD"/>
                </a:solidFill>
                <a:latin typeface="Arial"/>
                <a:cs typeface="Arial"/>
              </a:rPr>
              <a:t>ArtsActionFund</a:t>
            </a:r>
            <a:endParaRPr lang="en-US" sz="1000" b="1" cap="all" spc="70">
              <a:solidFill>
                <a:srgbClr val="4F81BD"/>
              </a:solidFill>
              <a:latin typeface="Arial"/>
              <a:cs typeface="Arial"/>
            </a:endParaRPr>
          </a:p>
        </p:txBody>
      </p:sp>
      <p:pic>
        <p:nvPicPr>
          <p:cNvPr id="13" name="Picture 9" descr="C:\Users\vmurraybaatin\Pictures\Transparent Export Wizard-1.gif">
            <a:extLst>
              <a:ext uri="{FF2B5EF4-FFF2-40B4-BE49-F238E27FC236}">
                <a16:creationId xmlns:a16="http://schemas.microsoft.com/office/drawing/2014/main" id="{B98B2313-A233-084F-369B-DADCDD04CBD0}"/>
              </a:ext>
            </a:extLst>
          </p:cNvPr>
          <p:cNvPicPr>
            <a:picLocks noChangeAspect="1" noChangeArrowheads="1"/>
          </p:cNvPicPr>
          <p:nvPr/>
        </p:nvPicPr>
        <p:blipFill>
          <a:blip r:embed="rId6" cstate="print"/>
          <a:srcRect/>
          <a:stretch>
            <a:fillRect/>
          </a:stretch>
        </p:blipFill>
        <p:spPr bwMode="auto">
          <a:xfrm>
            <a:off x="3231715" y="5708617"/>
            <a:ext cx="2019851" cy="1064328"/>
          </a:xfrm>
          <a:prstGeom prst="rect">
            <a:avLst/>
          </a:prstGeom>
          <a:noFill/>
        </p:spPr>
      </p:pic>
    </p:spTree>
    <p:extLst>
      <p:ext uri="{BB962C8B-B14F-4D97-AF65-F5344CB8AC3E}">
        <p14:creationId xmlns:p14="http://schemas.microsoft.com/office/powerpoint/2010/main" val="2261041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54378"/>
            <a:ext cx="8229600" cy="1143000"/>
          </a:xfrm>
        </p:spPr>
        <p:txBody>
          <a:bodyPr>
            <a:normAutofit/>
          </a:bodyPr>
          <a:lstStyle/>
          <a:p>
            <a:r>
              <a:rPr lang="en-US">
                <a:effectLst>
                  <a:outerShdw blurRad="38100" dist="38100" dir="2700000" algn="tl">
                    <a:srgbClr val="000000">
                      <a:alpha val="43137"/>
                    </a:srgbClr>
                  </a:outerShdw>
                </a:effectLst>
              </a:rPr>
              <a:t>State Trends Affecting the Arts</a:t>
            </a:r>
            <a:endParaRPr lang="en-US"/>
          </a:p>
        </p:txBody>
      </p:sp>
      <p:sp>
        <p:nvSpPr>
          <p:cNvPr id="3" name="Content Placeholder 2"/>
          <p:cNvSpPr>
            <a:spLocks noGrp="1"/>
          </p:cNvSpPr>
          <p:nvPr>
            <p:ph idx="1"/>
          </p:nvPr>
        </p:nvSpPr>
        <p:spPr>
          <a:xfrm>
            <a:off x="5738" y="1885209"/>
            <a:ext cx="9238324" cy="4345422"/>
          </a:xfrm>
        </p:spPr>
        <p:txBody>
          <a:bodyPr vert="horz" lIns="91440" tIns="45720" rIns="91440" bIns="45720" rtlCol="0" anchor="t">
            <a:normAutofit/>
          </a:bodyPr>
          <a:lstStyle/>
          <a:p>
            <a:pPr lvl="1"/>
            <a:endParaRPr lang="en-US">
              <a:solidFill>
                <a:srgbClr val="002060"/>
              </a:solidFill>
              <a:cs typeface="Calibri"/>
            </a:endParaRPr>
          </a:p>
          <a:p>
            <a:pPr lvl="2"/>
            <a:endParaRPr lang="en-US">
              <a:solidFill>
                <a:srgbClr val="00B050"/>
              </a:solidFill>
              <a:cs typeface="Calibri"/>
            </a:endParaRPr>
          </a:p>
          <a:p>
            <a:pPr marL="914400" lvl="2" indent="0">
              <a:buNone/>
            </a:pPr>
            <a:endParaRPr lang="en-US">
              <a:solidFill>
                <a:srgbClr val="002060"/>
              </a:solidFill>
              <a:cs typeface="Calibri"/>
            </a:endParaRPr>
          </a:p>
          <a:p>
            <a:pPr lvl="2">
              <a:buChar char="•"/>
            </a:pPr>
            <a:endParaRPr lang="en-US">
              <a:solidFill>
                <a:srgbClr val="002060"/>
              </a:solidFill>
              <a:cs typeface="Calibri"/>
            </a:endParaRPr>
          </a:p>
          <a:p>
            <a:pPr lvl="1">
              <a:buChar char="•"/>
            </a:pPr>
            <a:endParaRPr lang="en-US">
              <a:solidFill>
                <a:srgbClr val="002060"/>
              </a:solidFill>
              <a:cs typeface="Calibri"/>
            </a:endParaRPr>
          </a:p>
        </p:txBody>
      </p:sp>
      <p:pic>
        <p:nvPicPr>
          <p:cNvPr id="4" name="Picture 1"/>
          <p:cNvPicPr>
            <a:picLocks noChangeAspect="1" noChangeArrowheads="1"/>
          </p:cNvPicPr>
          <p:nvPr/>
        </p:nvPicPr>
        <p:blipFill>
          <a:blip r:embed="rId3" cstate="print"/>
          <a:srcRect b="97727"/>
          <a:stretch>
            <a:fillRect/>
          </a:stretch>
        </p:blipFill>
        <p:spPr bwMode="auto">
          <a:xfrm>
            <a:off x="0" y="0"/>
            <a:ext cx="9144000" cy="304801"/>
          </a:xfrm>
          <a:prstGeom prst="rect">
            <a:avLst/>
          </a:prstGeom>
          <a:noFill/>
          <a:ln w="9525">
            <a:noFill/>
            <a:miter lim="800000"/>
            <a:headEnd/>
            <a:tailEnd/>
          </a:ln>
        </p:spPr>
      </p:pic>
      <p:sp>
        <p:nvSpPr>
          <p:cNvPr id="7" name="Content Placeholder 2">
            <a:extLst>
              <a:ext uri="{FF2B5EF4-FFF2-40B4-BE49-F238E27FC236}">
                <a16:creationId xmlns:a16="http://schemas.microsoft.com/office/drawing/2014/main" id="{F78E32D7-0ED8-178D-8842-2BC3BD92EFF1}"/>
              </a:ext>
            </a:extLst>
          </p:cNvPr>
          <p:cNvSpPr txBox="1">
            <a:spLocks/>
          </p:cNvSpPr>
          <p:nvPr/>
        </p:nvSpPr>
        <p:spPr>
          <a:xfrm>
            <a:off x="457199" y="1556247"/>
            <a:ext cx="8458200" cy="4345543"/>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a:t>Budgets - ARPA funds will start to run out</a:t>
            </a:r>
          </a:p>
          <a:p>
            <a:r>
              <a:rPr lang="en-US" sz="2500"/>
              <a:t>Tax Cuts - Proposals of $15 billion </a:t>
            </a:r>
            <a:endParaRPr lang="en-US" sz="2500">
              <a:cs typeface="Calibri"/>
            </a:endParaRPr>
          </a:p>
          <a:p>
            <a:r>
              <a:rPr lang="en-US" sz="2500"/>
              <a:t>Infrastructure - Spurred on by ARPA funds</a:t>
            </a:r>
            <a:endParaRPr lang="en-US" sz="2500">
              <a:cs typeface="Calibri"/>
            </a:endParaRPr>
          </a:p>
          <a:p>
            <a:r>
              <a:rPr lang="en-US" sz="2500"/>
              <a:t>Mental Health - Medicaid spending slow down to 0.8% (from 10.6%) - less money for other programs but potential focus on Arts for mental health care</a:t>
            </a:r>
            <a:endParaRPr lang="en-US" sz="2500">
              <a:cs typeface="Calibri"/>
            </a:endParaRPr>
          </a:p>
          <a:p>
            <a:r>
              <a:rPr lang="en-US" sz="2500"/>
              <a:t>Workforce Development - Job Training </a:t>
            </a:r>
            <a:endParaRPr lang="en-US" sz="2500">
              <a:cs typeface="Calibri"/>
            </a:endParaRPr>
          </a:p>
          <a:p>
            <a:r>
              <a:rPr lang="en-US" sz="2500"/>
              <a:t>Education - Arts in Education Initiatives </a:t>
            </a:r>
            <a:endParaRPr lang="en-US" sz="2500">
              <a:cs typeface="Calibri"/>
            </a:endParaRPr>
          </a:p>
          <a:p>
            <a:r>
              <a:rPr lang="en-US" sz="2500"/>
              <a:t>Civil Justice - Using the arts to promote equitable reforms</a:t>
            </a:r>
          </a:p>
        </p:txBody>
      </p:sp>
      <p:pic>
        <p:nvPicPr>
          <p:cNvPr id="11" name="Picture 10" descr="Logo&#10;&#10;Description automatically generated">
            <a:extLst>
              <a:ext uri="{FF2B5EF4-FFF2-40B4-BE49-F238E27FC236}">
                <a16:creationId xmlns:a16="http://schemas.microsoft.com/office/drawing/2014/main" id="{6AFD0C9E-102A-D356-8906-2C098BE800B7}"/>
              </a:ext>
            </a:extLst>
          </p:cNvPr>
          <p:cNvPicPr>
            <a:picLocks noChangeAspect="1"/>
          </p:cNvPicPr>
          <p:nvPr/>
        </p:nvPicPr>
        <p:blipFill>
          <a:blip r:embed="rId4"/>
          <a:stretch>
            <a:fillRect/>
          </a:stretch>
        </p:blipFill>
        <p:spPr>
          <a:xfrm>
            <a:off x="5654097" y="5798617"/>
            <a:ext cx="922067" cy="894650"/>
          </a:xfrm>
          <a:prstGeom prst="rect">
            <a:avLst/>
          </a:prstGeom>
        </p:spPr>
      </p:pic>
      <p:pic>
        <p:nvPicPr>
          <p:cNvPr id="12" name="Picture 11" descr="afta_logo_color_horz.jpg">
            <a:extLst>
              <a:ext uri="{FF2B5EF4-FFF2-40B4-BE49-F238E27FC236}">
                <a16:creationId xmlns:a16="http://schemas.microsoft.com/office/drawing/2014/main" id="{4177A15F-FAB5-96ED-11D6-40D6797E34A3}"/>
              </a:ext>
            </a:extLst>
          </p:cNvPr>
          <p:cNvPicPr>
            <a:picLocks noChangeAspect="1"/>
          </p:cNvPicPr>
          <p:nvPr/>
        </p:nvPicPr>
        <p:blipFill>
          <a:blip r:embed="rId5" cstate="print"/>
          <a:stretch>
            <a:fillRect/>
          </a:stretch>
        </p:blipFill>
        <p:spPr>
          <a:xfrm>
            <a:off x="235937" y="5834510"/>
            <a:ext cx="2466680" cy="788225"/>
          </a:xfrm>
          <a:prstGeom prst="rect">
            <a:avLst/>
          </a:prstGeom>
        </p:spPr>
      </p:pic>
      <p:sp>
        <p:nvSpPr>
          <p:cNvPr id="13" name="TextBox 12">
            <a:extLst>
              <a:ext uri="{FF2B5EF4-FFF2-40B4-BE49-F238E27FC236}">
                <a16:creationId xmlns:a16="http://schemas.microsoft.com/office/drawing/2014/main" id="{2D42051C-F700-EAF3-F517-BDE40F92FD6E}"/>
              </a:ext>
            </a:extLst>
          </p:cNvPr>
          <p:cNvSpPr txBox="1"/>
          <p:nvPr/>
        </p:nvSpPr>
        <p:spPr>
          <a:xfrm>
            <a:off x="7152523" y="5891766"/>
            <a:ext cx="1811415" cy="730969"/>
          </a:xfrm>
          <a:prstGeom prst="rect">
            <a:avLst/>
          </a:prstGeom>
          <a:noFill/>
        </p:spPr>
        <p:txBody>
          <a:bodyPr wrap="square" lIns="91440" tIns="45720" rIns="91440" bIns="45720" rtlCol="0" anchor="t">
            <a:spAutoFit/>
          </a:bodyPr>
          <a:lstStyle/>
          <a:p>
            <a:r>
              <a:rPr lang="en-US" sz="1100" kern="900" err="1">
                <a:solidFill>
                  <a:srgbClr val="4F81BD"/>
                </a:solidFill>
                <a:latin typeface="Arial"/>
                <a:cs typeface="Arial"/>
              </a:rPr>
              <a:t>A</a:t>
            </a:r>
            <a:r>
              <a:rPr lang="en-US" sz="1050" kern="900" err="1">
                <a:solidFill>
                  <a:srgbClr val="4F81BD"/>
                </a:solidFill>
                <a:latin typeface="Arial"/>
                <a:cs typeface="Arial"/>
              </a:rPr>
              <a:t>mericans</a:t>
            </a:r>
            <a:r>
              <a:rPr lang="en-US" sz="1100" kern="900" err="1">
                <a:solidFill>
                  <a:srgbClr val="4F81BD"/>
                </a:solidFill>
                <a:latin typeface="Arial"/>
                <a:cs typeface="Arial"/>
              </a:rPr>
              <a:t>F</a:t>
            </a:r>
            <a:r>
              <a:rPr lang="en-US" sz="1050" kern="900" err="1">
                <a:solidFill>
                  <a:srgbClr val="4F81BD"/>
                </a:solidFill>
                <a:latin typeface="Arial"/>
                <a:cs typeface="Arial"/>
              </a:rPr>
              <a:t>or</a:t>
            </a:r>
            <a:r>
              <a:rPr lang="en-US" sz="1100" kern="900" err="1">
                <a:solidFill>
                  <a:srgbClr val="4F81BD"/>
                </a:solidFill>
                <a:latin typeface="Arial"/>
                <a:cs typeface="Arial"/>
              </a:rPr>
              <a:t>T</a:t>
            </a:r>
            <a:r>
              <a:rPr lang="en-US" sz="1050" kern="900" err="1">
                <a:solidFill>
                  <a:srgbClr val="4F81BD"/>
                </a:solidFill>
                <a:latin typeface="Arial"/>
                <a:cs typeface="Arial"/>
              </a:rPr>
              <a:t>he</a:t>
            </a:r>
            <a:r>
              <a:rPr lang="en-US" sz="1100" kern="900" err="1">
                <a:solidFill>
                  <a:srgbClr val="4F81BD"/>
                </a:solidFill>
                <a:latin typeface="Arial"/>
                <a:cs typeface="Arial"/>
              </a:rPr>
              <a:t>A</a:t>
            </a:r>
            <a:r>
              <a:rPr lang="en-US" sz="1050" kern="900" err="1">
                <a:solidFill>
                  <a:srgbClr val="4F81BD"/>
                </a:solidFill>
                <a:latin typeface="Arial"/>
                <a:cs typeface="Arial"/>
              </a:rPr>
              <a:t>rts.org</a:t>
            </a:r>
            <a:endParaRPr lang="en-US" sz="1050" kern="900">
              <a:solidFill>
                <a:srgbClr val="4F81BD"/>
              </a:solidFill>
              <a:latin typeface="Arial"/>
              <a:cs typeface="Arial"/>
            </a:endParaRPr>
          </a:p>
          <a:p>
            <a:r>
              <a:rPr lang="en-US" sz="1000" spc="70" err="1">
                <a:solidFill>
                  <a:srgbClr val="4F81BD"/>
                </a:solidFill>
                <a:latin typeface="Arial"/>
                <a:cs typeface="Arial"/>
              </a:rPr>
              <a:t>ArtsActionFund.org</a:t>
            </a:r>
            <a:endParaRPr lang="en-US" sz="1000" spc="70">
              <a:solidFill>
                <a:srgbClr val="4F81BD"/>
              </a:solidFill>
              <a:latin typeface="Arial"/>
              <a:cs typeface="Arial"/>
            </a:endParaRPr>
          </a:p>
          <a:p>
            <a:r>
              <a:rPr lang="en-US" sz="1000" b="1" cap="all" spc="70">
                <a:solidFill>
                  <a:srgbClr val="4F81BD"/>
                </a:solidFill>
                <a:latin typeface="Arial"/>
                <a:cs typeface="Arial"/>
              </a:rPr>
              <a:t>@</a:t>
            </a:r>
            <a:r>
              <a:rPr lang="en-US" sz="1050" b="1" spc="70">
                <a:solidFill>
                  <a:srgbClr val="4F81BD"/>
                </a:solidFill>
                <a:latin typeface="Arial"/>
                <a:cs typeface="Arial"/>
              </a:rPr>
              <a:t>Americans4A</a:t>
            </a:r>
            <a:r>
              <a:rPr lang="en-US" sz="1000" b="1" spc="70">
                <a:solidFill>
                  <a:srgbClr val="4F81BD"/>
                </a:solidFill>
                <a:latin typeface="Arial"/>
                <a:cs typeface="Arial"/>
              </a:rPr>
              <a:t>rts</a:t>
            </a:r>
            <a:endParaRPr lang="en-US">
              <a:solidFill>
                <a:srgbClr val="4F81BD"/>
              </a:solidFill>
              <a:latin typeface="Arial"/>
              <a:cs typeface="Arial"/>
            </a:endParaRPr>
          </a:p>
          <a:p>
            <a:r>
              <a:rPr lang="en-US" sz="1000" b="1" cap="all" spc="70">
                <a:solidFill>
                  <a:srgbClr val="4F81BD"/>
                </a:solidFill>
                <a:latin typeface="Arial"/>
                <a:cs typeface="Arial"/>
              </a:rPr>
              <a:t>@</a:t>
            </a:r>
            <a:r>
              <a:rPr lang="en-US" sz="1000" b="1" spc="70" err="1">
                <a:solidFill>
                  <a:srgbClr val="4F81BD"/>
                </a:solidFill>
                <a:latin typeface="Arial"/>
                <a:cs typeface="Arial"/>
              </a:rPr>
              <a:t>ArtsActionFund</a:t>
            </a:r>
            <a:endParaRPr lang="en-US" sz="1000" b="1" cap="all" spc="70">
              <a:solidFill>
                <a:srgbClr val="4F81BD"/>
              </a:solidFill>
              <a:latin typeface="Arial"/>
              <a:cs typeface="Arial"/>
            </a:endParaRPr>
          </a:p>
        </p:txBody>
      </p:sp>
      <p:pic>
        <p:nvPicPr>
          <p:cNvPr id="14" name="Picture 9" descr="C:\Users\vmurraybaatin\Pictures\Transparent Export Wizard-1.gif">
            <a:extLst>
              <a:ext uri="{FF2B5EF4-FFF2-40B4-BE49-F238E27FC236}">
                <a16:creationId xmlns:a16="http://schemas.microsoft.com/office/drawing/2014/main" id="{BF4A0301-4794-99D9-F61D-1006743FE18B}"/>
              </a:ext>
            </a:extLst>
          </p:cNvPr>
          <p:cNvPicPr>
            <a:picLocks noChangeAspect="1" noChangeArrowheads="1"/>
          </p:cNvPicPr>
          <p:nvPr/>
        </p:nvPicPr>
        <p:blipFill>
          <a:blip r:embed="rId6" cstate="print"/>
          <a:srcRect/>
          <a:stretch>
            <a:fillRect/>
          </a:stretch>
        </p:blipFill>
        <p:spPr bwMode="auto">
          <a:xfrm>
            <a:off x="3231715" y="5708617"/>
            <a:ext cx="2019851" cy="1064328"/>
          </a:xfrm>
          <a:prstGeom prst="rect">
            <a:avLst/>
          </a:prstGeom>
          <a:noFill/>
        </p:spPr>
      </p:pic>
    </p:spTree>
    <p:extLst>
      <p:ext uri="{BB962C8B-B14F-4D97-AF65-F5344CB8AC3E}">
        <p14:creationId xmlns:p14="http://schemas.microsoft.com/office/powerpoint/2010/main" val="1019480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927" y="626928"/>
            <a:ext cx="8018145" cy="706639"/>
          </a:xfrm>
        </p:spPr>
        <p:txBody>
          <a:bodyPr>
            <a:noAutofit/>
          </a:bodyPr>
          <a:lstStyle/>
          <a:p>
            <a:r>
              <a:rPr lang="en-US" sz="3600">
                <a:effectLst>
                  <a:outerShdw blurRad="38100" dist="38100" dir="2700000" algn="tl">
                    <a:srgbClr val="000000">
                      <a:alpha val="43137"/>
                    </a:srgbClr>
                  </a:outerShdw>
                </a:effectLst>
              </a:rPr>
              <a:t>Post-Election Impact on the Arts Webinar Agenda &amp; Speakers</a:t>
            </a:r>
          </a:p>
        </p:txBody>
      </p:sp>
      <p:sp>
        <p:nvSpPr>
          <p:cNvPr id="3" name="Content Placeholder 2"/>
          <p:cNvSpPr>
            <a:spLocks noGrp="1"/>
          </p:cNvSpPr>
          <p:nvPr>
            <p:ph idx="1"/>
          </p:nvPr>
        </p:nvSpPr>
        <p:spPr>
          <a:xfrm>
            <a:off x="654800" y="1755310"/>
            <a:ext cx="8190964" cy="4617317"/>
          </a:xfrm>
        </p:spPr>
        <p:txBody>
          <a:bodyPr vert="horz" lIns="91440" tIns="45720" rIns="91440" bIns="45720" rtlCol="0" anchor="t">
            <a:normAutofit fontScale="32500" lnSpcReduction="20000"/>
          </a:bodyPr>
          <a:lstStyle/>
          <a:p>
            <a:r>
              <a:rPr lang="en-US" sz="5000" b="1"/>
              <a:t>An Overview of Election Outcomes</a:t>
            </a:r>
            <a:endParaRPr lang="en-US" sz="5000" b="1">
              <a:cs typeface="Calibri"/>
            </a:endParaRPr>
          </a:p>
          <a:p>
            <a:pPr marL="457200" lvl="1" indent="0">
              <a:buNone/>
            </a:pPr>
            <a:r>
              <a:rPr lang="en-US" sz="4000" b="1">
                <a:solidFill>
                  <a:srgbClr val="C00000"/>
                </a:solidFill>
              </a:rPr>
              <a:t>Nina Ozlu Tunceli</a:t>
            </a:r>
            <a:r>
              <a:rPr lang="en-US" sz="4000">
                <a:solidFill>
                  <a:srgbClr val="C00000"/>
                </a:solidFill>
              </a:rPr>
              <a:t>, Chief Counsel, Americans for the Arts &amp; Exec. Director, Arts Action Fund</a:t>
            </a:r>
            <a:endParaRPr lang="en-US" sz="4000">
              <a:solidFill>
                <a:srgbClr val="C00000"/>
              </a:solidFill>
              <a:cs typeface="Calibri"/>
            </a:endParaRPr>
          </a:p>
          <a:p>
            <a:endParaRPr lang="en-US" sz="2800">
              <a:solidFill>
                <a:srgbClr val="002060"/>
              </a:solidFill>
            </a:endParaRPr>
          </a:p>
          <a:p>
            <a:r>
              <a:rPr lang="en-US" sz="5000" b="1"/>
              <a:t>Advocacy Opportunities in a Climate of Change</a:t>
            </a:r>
            <a:endParaRPr lang="en-US" sz="5000" b="1">
              <a:cs typeface="Calibri"/>
            </a:endParaRPr>
          </a:p>
          <a:p>
            <a:pPr marL="457200" lvl="1" indent="0">
              <a:buNone/>
            </a:pPr>
            <a:r>
              <a:rPr lang="en-US" sz="4000" b="1">
                <a:solidFill>
                  <a:srgbClr val="C00000"/>
                </a:solidFill>
              </a:rPr>
              <a:t>Nolen V. Bivens,</a:t>
            </a:r>
            <a:r>
              <a:rPr lang="en-US" sz="4000">
                <a:solidFill>
                  <a:srgbClr val="C00000"/>
                </a:solidFill>
              </a:rPr>
              <a:t> President &amp; CEO of Americans for the Arts</a:t>
            </a:r>
            <a:endParaRPr lang="en-US" sz="4000">
              <a:solidFill>
                <a:srgbClr val="C00000"/>
              </a:solidFill>
              <a:cs typeface="Calibri"/>
            </a:endParaRPr>
          </a:p>
          <a:p>
            <a:pPr marL="457200" lvl="1" indent="0">
              <a:buNone/>
            </a:pPr>
            <a:endParaRPr lang="en-US">
              <a:solidFill>
                <a:srgbClr val="C00000"/>
              </a:solidFill>
              <a:cs typeface="Calibri"/>
            </a:endParaRPr>
          </a:p>
          <a:p>
            <a:r>
              <a:rPr lang="en-US" sz="5000" b="1"/>
              <a:t>Congressional Federal Changes and Impact on the Arts with Q&amp;A</a:t>
            </a:r>
            <a:endParaRPr lang="en-US" sz="5000" b="1">
              <a:cs typeface="Calibri"/>
            </a:endParaRPr>
          </a:p>
          <a:p>
            <a:pPr marL="457200" lvl="1" indent="0">
              <a:buNone/>
            </a:pPr>
            <a:r>
              <a:rPr lang="en-US" sz="4000" b="1" err="1">
                <a:solidFill>
                  <a:srgbClr val="C00000"/>
                </a:solidFill>
              </a:rPr>
              <a:t>Tooshar</a:t>
            </a:r>
            <a:r>
              <a:rPr lang="en-US" sz="4000" b="1">
                <a:solidFill>
                  <a:srgbClr val="C00000"/>
                </a:solidFill>
              </a:rPr>
              <a:t> Swain</a:t>
            </a:r>
            <a:r>
              <a:rPr lang="en-US" sz="4000">
                <a:solidFill>
                  <a:srgbClr val="C00000"/>
                </a:solidFill>
              </a:rPr>
              <a:t>, Director of Public Policy, Americans for the Arts</a:t>
            </a:r>
            <a:endParaRPr lang="en-US" sz="4000">
              <a:solidFill>
                <a:srgbClr val="C00000"/>
              </a:solidFill>
              <a:cs typeface="Calibri"/>
            </a:endParaRPr>
          </a:p>
          <a:p>
            <a:pPr lvl="1">
              <a:buNone/>
            </a:pPr>
            <a:r>
              <a:rPr lang="en-US" sz="4000" b="1">
                <a:solidFill>
                  <a:srgbClr val="C00000"/>
                </a:solidFill>
              </a:rPr>
              <a:t>Jeremy V. Johnson, </a:t>
            </a:r>
            <a:r>
              <a:rPr lang="en-US" sz="4000">
                <a:solidFill>
                  <a:srgbClr val="C00000"/>
                </a:solidFill>
              </a:rPr>
              <a:t>President &amp; CEO, Assembly for the Arts, Cleveland, OH</a:t>
            </a:r>
            <a:endParaRPr lang="en-US" sz="4000">
              <a:solidFill>
                <a:srgbClr val="C00000"/>
              </a:solidFill>
              <a:cs typeface="Calibri"/>
            </a:endParaRPr>
          </a:p>
          <a:p>
            <a:pPr lvl="1">
              <a:buNone/>
            </a:pPr>
            <a:r>
              <a:rPr lang="en-US" sz="4000" b="1">
                <a:solidFill>
                  <a:srgbClr val="C00000"/>
                </a:solidFill>
                <a:cs typeface="Calibri"/>
              </a:rPr>
              <a:t>Tera </a:t>
            </a:r>
            <a:r>
              <a:rPr lang="en-US" sz="4000" b="1" err="1">
                <a:solidFill>
                  <a:srgbClr val="C00000"/>
                </a:solidFill>
                <a:cs typeface="Calibri"/>
              </a:rPr>
              <a:t>Proby</a:t>
            </a:r>
            <a:r>
              <a:rPr lang="en-US" sz="4000" b="1">
                <a:solidFill>
                  <a:srgbClr val="C00000"/>
                </a:solidFill>
                <a:cs typeface="Calibri"/>
              </a:rPr>
              <a:t>, </a:t>
            </a:r>
            <a:r>
              <a:rPr lang="en-US" sz="4000">
                <a:solidFill>
                  <a:srgbClr val="C00000"/>
                </a:solidFill>
                <a:cs typeface="Calibri"/>
              </a:rPr>
              <a:t>Advocacy Manager, Americans for the Arts</a:t>
            </a:r>
            <a:endParaRPr lang="en-US"/>
          </a:p>
          <a:p>
            <a:pPr lvl="1">
              <a:buNone/>
            </a:pPr>
            <a:endParaRPr lang="en-US">
              <a:solidFill>
                <a:srgbClr val="C00000"/>
              </a:solidFill>
              <a:cs typeface="Calibri"/>
            </a:endParaRPr>
          </a:p>
          <a:p>
            <a:r>
              <a:rPr lang="en-US" sz="5100" b="1"/>
              <a:t>State and Local Changes and Impact on the Arts with Q&amp;A</a:t>
            </a:r>
            <a:endParaRPr lang="en-US" sz="5100" b="1">
              <a:cs typeface="Calibri"/>
            </a:endParaRPr>
          </a:p>
          <a:p>
            <a:pPr lvl="1">
              <a:buNone/>
            </a:pPr>
            <a:r>
              <a:rPr lang="en-US" sz="4000" b="1">
                <a:solidFill>
                  <a:srgbClr val="C00000"/>
                </a:solidFill>
                <a:ea typeface="+mn-lt"/>
                <a:cs typeface="+mn-lt"/>
              </a:rPr>
              <a:t>Jay Dick</a:t>
            </a:r>
            <a:r>
              <a:rPr lang="en-US" sz="4000">
                <a:solidFill>
                  <a:srgbClr val="C00000"/>
                </a:solidFill>
                <a:ea typeface="+mn-lt"/>
                <a:cs typeface="+mn-lt"/>
              </a:rPr>
              <a:t>, Senior Director of State &amp; Local Government Affairs, Americans for the Arts</a:t>
            </a:r>
            <a:endParaRPr lang="en-US" sz="4000">
              <a:ea typeface="+mn-lt"/>
              <a:cs typeface="+mn-lt"/>
            </a:endParaRPr>
          </a:p>
          <a:p>
            <a:pPr marL="457200" lvl="1" indent="0">
              <a:buNone/>
            </a:pPr>
            <a:r>
              <a:rPr lang="en-US" sz="4000" b="1">
                <a:solidFill>
                  <a:srgbClr val="C00000"/>
                </a:solidFill>
                <a:cs typeface="Calibri"/>
              </a:rPr>
              <a:t>Tom </a:t>
            </a:r>
            <a:r>
              <a:rPr lang="en-US" sz="4000" b="1" err="1">
                <a:solidFill>
                  <a:srgbClr val="C00000"/>
                </a:solidFill>
                <a:cs typeface="Calibri"/>
              </a:rPr>
              <a:t>DeCaigny</a:t>
            </a:r>
            <a:r>
              <a:rPr lang="en-US" sz="4000" b="1">
                <a:solidFill>
                  <a:srgbClr val="C00000"/>
                </a:solidFill>
                <a:cs typeface="Calibri"/>
              </a:rPr>
              <a:t>,</a:t>
            </a:r>
            <a:r>
              <a:rPr lang="en-US" sz="4000">
                <a:solidFill>
                  <a:srgbClr val="C00000"/>
                </a:solidFill>
                <a:cs typeface="Calibri"/>
              </a:rPr>
              <a:t> Executive Director, Create CA, Pasadena, CA</a:t>
            </a:r>
          </a:p>
          <a:p>
            <a:pPr marL="457200" lvl="1" indent="0">
              <a:buNone/>
            </a:pPr>
            <a:r>
              <a:rPr lang="en-US" sz="4000" b="1">
                <a:solidFill>
                  <a:srgbClr val="C00000"/>
                </a:solidFill>
                <a:cs typeface="Calibri"/>
              </a:rPr>
              <a:t>Patrick </a:t>
            </a:r>
            <a:r>
              <a:rPr lang="en-US" sz="4000" b="1" err="1">
                <a:solidFill>
                  <a:srgbClr val="C00000"/>
                </a:solidFill>
                <a:cs typeface="Calibri"/>
              </a:rPr>
              <a:t>McWhortor</a:t>
            </a:r>
            <a:r>
              <a:rPr lang="en-US" sz="4000">
                <a:solidFill>
                  <a:srgbClr val="C00000"/>
                </a:solidFill>
                <a:cs typeface="Calibri"/>
              </a:rPr>
              <a:t>, CEO, Arizona Citizens for the Arts, Phoenix, AZ</a:t>
            </a:r>
          </a:p>
          <a:p>
            <a:pPr marL="457200" lvl="1" indent="0">
              <a:buNone/>
            </a:pPr>
            <a:r>
              <a:rPr lang="en-US" sz="4000" b="1">
                <a:solidFill>
                  <a:srgbClr val="C00000"/>
                </a:solidFill>
                <a:ea typeface="+mn-lt"/>
                <a:cs typeface="+mn-lt"/>
              </a:rPr>
              <a:t>Josh Reynolds</a:t>
            </a:r>
            <a:r>
              <a:rPr lang="en-US" sz="4000">
                <a:solidFill>
                  <a:srgbClr val="C00000"/>
                </a:solidFill>
                <a:ea typeface="+mn-lt"/>
                <a:cs typeface="+mn-lt"/>
              </a:rPr>
              <a:t>, Government Affairs Coordinator, Americans for the Arts</a:t>
            </a:r>
            <a:endParaRPr lang="en-US"/>
          </a:p>
          <a:p>
            <a:pPr>
              <a:buFont typeface="Arial"/>
              <a:buChar char="•"/>
            </a:pPr>
            <a:endParaRPr lang="en-US" sz="2800" b="1">
              <a:solidFill>
                <a:srgbClr val="000000"/>
              </a:solidFill>
              <a:ea typeface="+mn-lt"/>
              <a:cs typeface="+mn-lt"/>
            </a:endParaRPr>
          </a:p>
          <a:p>
            <a:pPr>
              <a:buFont typeface="Arial"/>
              <a:buChar char="•"/>
            </a:pPr>
            <a:r>
              <a:rPr lang="en-US" sz="5200" b="1"/>
              <a:t>Congressional Remarks</a:t>
            </a:r>
            <a:endParaRPr lang="en-US"/>
          </a:p>
          <a:p>
            <a:pPr marL="457200" lvl="1" indent="0">
              <a:buNone/>
            </a:pPr>
            <a:r>
              <a:rPr lang="en-US" sz="4000" b="1">
                <a:solidFill>
                  <a:srgbClr val="C00000"/>
                </a:solidFill>
                <a:ea typeface="+mn-lt"/>
                <a:cs typeface="+mn-lt"/>
              </a:rPr>
              <a:t>Representative Suzanne </a:t>
            </a:r>
            <a:r>
              <a:rPr lang="en-US" sz="4000" b="1" err="1">
                <a:solidFill>
                  <a:srgbClr val="C00000"/>
                </a:solidFill>
                <a:ea typeface="+mn-lt"/>
                <a:cs typeface="+mn-lt"/>
              </a:rPr>
              <a:t>Bonamici</a:t>
            </a:r>
            <a:r>
              <a:rPr lang="en-US" sz="4000" b="1">
                <a:solidFill>
                  <a:srgbClr val="C00000"/>
                </a:solidFill>
                <a:ea typeface="+mn-lt"/>
                <a:cs typeface="+mn-lt"/>
              </a:rPr>
              <a:t> (D-OR-1)</a:t>
            </a:r>
            <a:r>
              <a:rPr lang="en-US" sz="4000">
                <a:solidFill>
                  <a:srgbClr val="C00000"/>
                </a:solidFill>
                <a:ea typeface="+mn-lt"/>
                <a:cs typeface="+mn-lt"/>
              </a:rPr>
              <a:t>, Chair, Congressional STEAM Caucus</a:t>
            </a:r>
            <a:endParaRPr lang="en-US"/>
          </a:p>
        </p:txBody>
      </p:sp>
      <p:pic>
        <p:nvPicPr>
          <p:cNvPr id="4" name="Picture 1"/>
          <p:cNvPicPr>
            <a:picLocks noChangeAspect="1" noChangeArrowheads="1"/>
          </p:cNvPicPr>
          <p:nvPr/>
        </p:nvPicPr>
        <p:blipFill>
          <a:blip r:embed="rId3" cstate="print"/>
          <a:srcRect b="97727"/>
          <a:stretch>
            <a:fillRect/>
          </a:stretch>
        </p:blipFill>
        <p:spPr bwMode="auto">
          <a:xfrm>
            <a:off x="0" y="0"/>
            <a:ext cx="9144000" cy="304801"/>
          </a:xfrm>
          <a:prstGeom prst="rect">
            <a:avLst/>
          </a:prstGeom>
          <a:noFill/>
          <a:ln w="9525">
            <a:noFill/>
            <a:miter lim="800000"/>
            <a:headEnd/>
            <a:tailEnd/>
          </a:ln>
        </p:spPr>
      </p:pic>
      <p:pic>
        <p:nvPicPr>
          <p:cNvPr id="5" name="Picture 4" descr="Logo&#10;&#10;Description automatically generated">
            <a:extLst>
              <a:ext uri="{FF2B5EF4-FFF2-40B4-BE49-F238E27FC236}">
                <a16:creationId xmlns:a16="http://schemas.microsoft.com/office/drawing/2014/main" id="{DDAAC06E-BE34-DD5A-CCDA-67141F39AA1A}"/>
              </a:ext>
            </a:extLst>
          </p:cNvPr>
          <p:cNvPicPr>
            <a:picLocks noChangeAspect="1"/>
          </p:cNvPicPr>
          <p:nvPr/>
        </p:nvPicPr>
        <p:blipFill>
          <a:blip r:embed="rId4"/>
          <a:stretch>
            <a:fillRect/>
          </a:stretch>
        </p:blipFill>
        <p:spPr>
          <a:xfrm>
            <a:off x="5654097" y="5798617"/>
            <a:ext cx="922067" cy="894650"/>
          </a:xfrm>
          <a:prstGeom prst="rect">
            <a:avLst/>
          </a:prstGeom>
        </p:spPr>
      </p:pic>
      <p:pic>
        <p:nvPicPr>
          <p:cNvPr id="6" name="Picture 5" descr="afta_logo_color_horz.jpg">
            <a:extLst>
              <a:ext uri="{FF2B5EF4-FFF2-40B4-BE49-F238E27FC236}">
                <a16:creationId xmlns:a16="http://schemas.microsoft.com/office/drawing/2014/main" id="{31F82BB1-2869-77CD-9FFC-792B8D4592A9}"/>
              </a:ext>
            </a:extLst>
          </p:cNvPr>
          <p:cNvPicPr>
            <a:picLocks noChangeAspect="1"/>
          </p:cNvPicPr>
          <p:nvPr/>
        </p:nvPicPr>
        <p:blipFill>
          <a:blip r:embed="rId5" cstate="print"/>
          <a:stretch>
            <a:fillRect/>
          </a:stretch>
        </p:blipFill>
        <p:spPr>
          <a:xfrm>
            <a:off x="235937" y="5834510"/>
            <a:ext cx="2466680" cy="788225"/>
          </a:xfrm>
          <a:prstGeom prst="rect">
            <a:avLst/>
          </a:prstGeom>
        </p:spPr>
      </p:pic>
      <p:sp>
        <p:nvSpPr>
          <p:cNvPr id="7" name="TextBox 6">
            <a:extLst>
              <a:ext uri="{FF2B5EF4-FFF2-40B4-BE49-F238E27FC236}">
                <a16:creationId xmlns:a16="http://schemas.microsoft.com/office/drawing/2014/main" id="{1A9EB02F-58BB-DBD8-9CF4-D882D42EB5CB}"/>
              </a:ext>
            </a:extLst>
          </p:cNvPr>
          <p:cNvSpPr txBox="1"/>
          <p:nvPr/>
        </p:nvSpPr>
        <p:spPr>
          <a:xfrm>
            <a:off x="7152523" y="5891766"/>
            <a:ext cx="1811415" cy="730969"/>
          </a:xfrm>
          <a:prstGeom prst="rect">
            <a:avLst/>
          </a:prstGeom>
          <a:noFill/>
        </p:spPr>
        <p:txBody>
          <a:bodyPr wrap="square" lIns="91440" tIns="45720" rIns="91440" bIns="45720" rtlCol="0" anchor="t">
            <a:spAutoFit/>
          </a:bodyPr>
          <a:lstStyle/>
          <a:p>
            <a:r>
              <a:rPr lang="en-US" sz="1100" kern="900" err="1">
                <a:solidFill>
                  <a:srgbClr val="4F81BD"/>
                </a:solidFill>
                <a:latin typeface="Arial"/>
                <a:cs typeface="Arial"/>
              </a:rPr>
              <a:t>A</a:t>
            </a:r>
            <a:r>
              <a:rPr lang="en-US" sz="1050" kern="900" err="1">
                <a:solidFill>
                  <a:srgbClr val="4F81BD"/>
                </a:solidFill>
                <a:latin typeface="Arial"/>
                <a:cs typeface="Arial"/>
              </a:rPr>
              <a:t>mericans</a:t>
            </a:r>
            <a:r>
              <a:rPr lang="en-US" sz="1100" kern="900" err="1">
                <a:solidFill>
                  <a:srgbClr val="4F81BD"/>
                </a:solidFill>
                <a:latin typeface="Arial"/>
                <a:cs typeface="Arial"/>
              </a:rPr>
              <a:t>F</a:t>
            </a:r>
            <a:r>
              <a:rPr lang="en-US" sz="1050" kern="900" err="1">
                <a:solidFill>
                  <a:srgbClr val="4F81BD"/>
                </a:solidFill>
                <a:latin typeface="Arial"/>
                <a:cs typeface="Arial"/>
              </a:rPr>
              <a:t>or</a:t>
            </a:r>
            <a:r>
              <a:rPr lang="en-US" sz="1100" kern="900" err="1">
                <a:solidFill>
                  <a:srgbClr val="4F81BD"/>
                </a:solidFill>
                <a:latin typeface="Arial"/>
                <a:cs typeface="Arial"/>
              </a:rPr>
              <a:t>T</a:t>
            </a:r>
            <a:r>
              <a:rPr lang="en-US" sz="1050" kern="900" err="1">
                <a:solidFill>
                  <a:srgbClr val="4F81BD"/>
                </a:solidFill>
                <a:latin typeface="Arial"/>
                <a:cs typeface="Arial"/>
              </a:rPr>
              <a:t>he</a:t>
            </a:r>
            <a:r>
              <a:rPr lang="en-US" sz="1100" kern="900" err="1">
                <a:solidFill>
                  <a:srgbClr val="4F81BD"/>
                </a:solidFill>
                <a:latin typeface="Arial"/>
                <a:cs typeface="Arial"/>
              </a:rPr>
              <a:t>A</a:t>
            </a:r>
            <a:r>
              <a:rPr lang="en-US" sz="1050" kern="900" err="1">
                <a:solidFill>
                  <a:srgbClr val="4F81BD"/>
                </a:solidFill>
                <a:latin typeface="Arial"/>
                <a:cs typeface="Arial"/>
              </a:rPr>
              <a:t>rts.org</a:t>
            </a:r>
            <a:endParaRPr lang="en-US" sz="1050" kern="900">
              <a:solidFill>
                <a:srgbClr val="4F81BD"/>
              </a:solidFill>
              <a:latin typeface="Arial"/>
              <a:cs typeface="Arial"/>
            </a:endParaRPr>
          </a:p>
          <a:p>
            <a:r>
              <a:rPr lang="en-US" sz="1000" spc="70" err="1">
                <a:solidFill>
                  <a:srgbClr val="4F81BD"/>
                </a:solidFill>
                <a:latin typeface="Arial"/>
                <a:cs typeface="Arial"/>
              </a:rPr>
              <a:t>ArtsActionFund.org</a:t>
            </a:r>
            <a:endParaRPr lang="en-US" sz="1000" spc="70">
              <a:solidFill>
                <a:srgbClr val="4F81BD"/>
              </a:solidFill>
              <a:latin typeface="Arial"/>
              <a:cs typeface="Arial"/>
            </a:endParaRPr>
          </a:p>
          <a:p>
            <a:r>
              <a:rPr lang="en-US" sz="1000" b="1" cap="all" spc="70">
                <a:solidFill>
                  <a:srgbClr val="4F81BD"/>
                </a:solidFill>
                <a:latin typeface="Arial"/>
                <a:cs typeface="Arial"/>
              </a:rPr>
              <a:t>@</a:t>
            </a:r>
            <a:r>
              <a:rPr lang="en-US" sz="1050" b="1" spc="70">
                <a:solidFill>
                  <a:srgbClr val="4F81BD"/>
                </a:solidFill>
                <a:latin typeface="Arial"/>
                <a:cs typeface="Arial"/>
              </a:rPr>
              <a:t>Americans4A</a:t>
            </a:r>
            <a:r>
              <a:rPr lang="en-US" sz="1000" b="1" spc="70">
                <a:solidFill>
                  <a:srgbClr val="4F81BD"/>
                </a:solidFill>
                <a:latin typeface="Arial"/>
                <a:cs typeface="Arial"/>
              </a:rPr>
              <a:t>rts</a:t>
            </a:r>
            <a:endParaRPr lang="en-US">
              <a:solidFill>
                <a:srgbClr val="4F81BD"/>
              </a:solidFill>
              <a:latin typeface="Arial"/>
              <a:cs typeface="Arial"/>
            </a:endParaRPr>
          </a:p>
          <a:p>
            <a:r>
              <a:rPr lang="en-US" sz="1000" b="1" cap="all" spc="70">
                <a:solidFill>
                  <a:srgbClr val="4F81BD"/>
                </a:solidFill>
                <a:latin typeface="Arial"/>
                <a:cs typeface="Arial"/>
              </a:rPr>
              <a:t>@</a:t>
            </a:r>
            <a:r>
              <a:rPr lang="en-US" sz="1000" b="1" spc="70" err="1">
                <a:solidFill>
                  <a:srgbClr val="4F81BD"/>
                </a:solidFill>
                <a:latin typeface="Arial"/>
                <a:cs typeface="Arial"/>
              </a:rPr>
              <a:t>ArtsActionFund</a:t>
            </a:r>
            <a:endParaRPr lang="en-US" sz="1000" b="1" cap="all" spc="70">
              <a:solidFill>
                <a:srgbClr val="4F81BD"/>
              </a:solidFill>
              <a:latin typeface="Arial"/>
              <a:cs typeface="Arial"/>
            </a:endParaRPr>
          </a:p>
        </p:txBody>
      </p:sp>
      <p:pic>
        <p:nvPicPr>
          <p:cNvPr id="8" name="Picture 9" descr="C:\Users\vmurraybaatin\Pictures\Transparent Export Wizard-1.gif">
            <a:extLst>
              <a:ext uri="{FF2B5EF4-FFF2-40B4-BE49-F238E27FC236}">
                <a16:creationId xmlns:a16="http://schemas.microsoft.com/office/drawing/2014/main" id="{91207A30-B3E3-19CE-4D30-56197BC745B7}"/>
              </a:ext>
            </a:extLst>
          </p:cNvPr>
          <p:cNvPicPr>
            <a:picLocks noChangeAspect="1" noChangeArrowheads="1"/>
          </p:cNvPicPr>
          <p:nvPr/>
        </p:nvPicPr>
        <p:blipFill>
          <a:blip r:embed="rId6" cstate="print"/>
          <a:srcRect/>
          <a:stretch>
            <a:fillRect/>
          </a:stretch>
        </p:blipFill>
        <p:spPr bwMode="auto">
          <a:xfrm>
            <a:off x="3231715" y="5708617"/>
            <a:ext cx="2019851" cy="1064328"/>
          </a:xfrm>
          <a:prstGeom prst="rect">
            <a:avLst/>
          </a:prstGeom>
          <a:noFill/>
        </p:spPr>
      </p:pic>
    </p:spTree>
    <p:extLst>
      <p:ext uri="{BB962C8B-B14F-4D97-AF65-F5344CB8AC3E}">
        <p14:creationId xmlns:p14="http://schemas.microsoft.com/office/powerpoint/2010/main" val="2568773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831"/>
            <a:ext cx="8229600" cy="1143000"/>
          </a:xfrm>
        </p:spPr>
        <p:txBody>
          <a:bodyPr>
            <a:normAutofit/>
          </a:bodyPr>
          <a:lstStyle/>
          <a:p>
            <a:r>
              <a:rPr lang="en-US">
                <a:effectLst>
                  <a:outerShdw blurRad="38100" dist="38100" dir="2700000" algn="tl">
                    <a:srgbClr val="000000">
                      <a:alpha val="43137"/>
                    </a:srgbClr>
                  </a:outerShdw>
                </a:effectLst>
              </a:rPr>
              <a:t>State Leaders Priorities</a:t>
            </a:r>
            <a:endParaRPr lang="en-US"/>
          </a:p>
        </p:txBody>
      </p:sp>
      <p:sp>
        <p:nvSpPr>
          <p:cNvPr id="3" name="Content Placeholder 2"/>
          <p:cNvSpPr>
            <a:spLocks noGrp="1"/>
          </p:cNvSpPr>
          <p:nvPr>
            <p:ph idx="1"/>
          </p:nvPr>
        </p:nvSpPr>
        <p:spPr>
          <a:xfrm>
            <a:off x="5738" y="1885209"/>
            <a:ext cx="9238324" cy="4345422"/>
          </a:xfrm>
        </p:spPr>
        <p:txBody>
          <a:bodyPr vert="horz" lIns="91440" tIns="45720" rIns="91440" bIns="45720" rtlCol="0" anchor="t">
            <a:normAutofit/>
          </a:bodyPr>
          <a:lstStyle/>
          <a:p>
            <a:pPr lvl="1"/>
            <a:endParaRPr lang="en-US">
              <a:solidFill>
                <a:srgbClr val="002060"/>
              </a:solidFill>
              <a:cs typeface="Calibri"/>
            </a:endParaRPr>
          </a:p>
          <a:p>
            <a:pPr lvl="2"/>
            <a:endParaRPr lang="en-US">
              <a:solidFill>
                <a:srgbClr val="00B050"/>
              </a:solidFill>
              <a:cs typeface="Calibri"/>
            </a:endParaRPr>
          </a:p>
          <a:p>
            <a:pPr marL="914400" lvl="2" indent="0">
              <a:buNone/>
            </a:pPr>
            <a:endParaRPr lang="en-US">
              <a:solidFill>
                <a:srgbClr val="002060"/>
              </a:solidFill>
              <a:cs typeface="Calibri"/>
            </a:endParaRPr>
          </a:p>
          <a:p>
            <a:pPr lvl="2">
              <a:buChar char="•"/>
            </a:pPr>
            <a:endParaRPr lang="en-US">
              <a:solidFill>
                <a:srgbClr val="002060"/>
              </a:solidFill>
              <a:cs typeface="Calibri"/>
            </a:endParaRPr>
          </a:p>
          <a:p>
            <a:pPr lvl="1">
              <a:buChar char="•"/>
            </a:pPr>
            <a:endParaRPr lang="en-US">
              <a:solidFill>
                <a:srgbClr val="002060"/>
              </a:solidFill>
              <a:cs typeface="Calibri"/>
            </a:endParaRPr>
          </a:p>
        </p:txBody>
      </p:sp>
      <p:pic>
        <p:nvPicPr>
          <p:cNvPr id="4" name="Picture 1"/>
          <p:cNvPicPr>
            <a:picLocks noChangeAspect="1" noChangeArrowheads="1"/>
          </p:cNvPicPr>
          <p:nvPr/>
        </p:nvPicPr>
        <p:blipFill>
          <a:blip r:embed="rId3" cstate="print"/>
          <a:srcRect b="97727"/>
          <a:stretch>
            <a:fillRect/>
          </a:stretch>
        </p:blipFill>
        <p:spPr bwMode="auto">
          <a:xfrm>
            <a:off x="0" y="0"/>
            <a:ext cx="9144000" cy="304801"/>
          </a:xfrm>
          <a:prstGeom prst="rect">
            <a:avLst/>
          </a:prstGeom>
          <a:noFill/>
          <a:ln w="9525">
            <a:noFill/>
            <a:miter lim="800000"/>
            <a:headEnd/>
            <a:tailEnd/>
          </a:ln>
        </p:spPr>
      </p:pic>
      <p:sp>
        <p:nvSpPr>
          <p:cNvPr id="7" name="Content Placeholder 2">
            <a:extLst>
              <a:ext uri="{FF2B5EF4-FFF2-40B4-BE49-F238E27FC236}">
                <a16:creationId xmlns:a16="http://schemas.microsoft.com/office/drawing/2014/main" id="{F78E32D7-0ED8-178D-8842-2BC3BD92EFF1}"/>
              </a:ext>
            </a:extLst>
          </p:cNvPr>
          <p:cNvSpPr txBox="1">
            <a:spLocks/>
          </p:cNvSpPr>
          <p:nvPr/>
        </p:nvSpPr>
        <p:spPr>
          <a:xfrm>
            <a:off x="482138" y="1484056"/>
            <a:ext cx="8433261" cy="4345543"/>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Mental Health Access</a:t>
            </a:r>
          </a:p>
          <a:p>
            <a:r>
              <a:rPr lang="en-US">
                <a:cs typeface="Calibri"/>
              </a:rPr>
              <a:t>Affordable Housing</a:t>
            </a:r>
          </a:p>
          <a:p>
            <a:r>
              <a:rPr lang="en-US">
                <a:cs typeface="Calibri"/>
              </a:rPr>
              <a:t>Workforce Development (states lack workers)</a:t>
            </a:r>
          </a:p>
          <a:p>
            <a:r>
              <a:rPr lang="en-US">
                <a:cs typeface="Calibri"/>
              </a:rPr>
              <a:t>Fentanyl drug Issue</a:t>
            </a:r>
          </a:p>
          <a:p>
            <a:r>
              <a:rPr lang="en-US">
                <a:cs typeface="Calibri"/>
              </a:rPr>
              <a:t>Inflation (tax cuts)</a:t>
            </a:r>
          </a:p>
          <a:p>
            <a:r>
              <a:rPr lang="en-US">
                <a:cs typeface="Calibri"/>
              </a:rPr>
              <a:t>Broadband access</a:t>
            </a:r>
          </a:p>
          <a:p>
            <a:r>
              <a:rPr lang="en-US">
                <a:cs typeface="Calibri"/>
              </a:rPr>
              <a:t>Medicaid Expansion</a:t>
            </a:r>
          </a:p>
          <a:p>
            <a:endParaRPr lang="en-US">
              <a:cs typeface="Calibri"/>
            </a:endParaRPr>
          </a:p>
          <a:p>
            <a:endParaRPr lang="en-US">
              <a:cs typeface="Calibri"/>
            </a:endParaRPr>
          </a:p>
        </p:txBody>
      </p:sp>
      <p:pic>
        <p:nvPicPr>
          <p:cNvPr id="11" name="Picture 10" descr="Logo&#10;&#10;Description automatically generated">
            <a:extLst>
              <a:ext uri="{FF2B5EF4-FFF2-40B4-BE49-F238E27FC236}">
                <a16:creationId xmlns:a16="http://schemas.microsoft.com/office/drawing/2014/main" id="{6AFD0C9E-102A-D356-8906-2C098BE800B7}"/>
              </a:ext>
            </a:extLst>
          </p:cNvPr>
          <p:cNvPicPr>
            <a:picLocks noChangeAspect="1"/>
          </p:cNvPicPr>
          <p:nvPr/>
        </p:nvPicPr>
        <p:blipFill>
          <a:blip r:embed="rId4"/>
          <a:stretch>
            <a:fillRect/>
          </a:stretch>
        </p:blipFill>
        <p:spPr>
          <a:xfrm>
            <a:off x="5654097" y="5798617"/>
            <a:ext cx="922067" cy="894650"/>
          </a:xfrm>
          <a:prstGeom prst="rect">
            <a:avLst/>
          </a:prstGeom>
        </p:spPr>
      </p:pic>
      <p:pic>
        <p:nvPicPr>
          <p:cNvPr id="12" name="Picture 11" descr="afta_logo_color_horz.jpg">
            <a:extLst>
              <a:ext uri="{FF2B5EF4-FFF2-40B4-BE49-F238E27FC236}">
                <a16:creationId xmlns:a16="http://schemas.microsoft.com/office/drawing/2014/main" id="{4177A15F-FAB5-96ED-11D6-40D6797E34A3}"/>
              </a:ext>
            </a:extLst>
          </p:cNvPr>
          <p:cNvPicPr>
            <a:picLocks noChangeAspect="1"/>
          </p:cNvPicPr>
          <p:nvPr/>
        </p:nvPicPr>
        <p:blipFill>
          <a:blip r:embed="rId5" cstate="print"/>
          <a:stretch>
            <a:fillRect/>
          </a:stretch>
        </p:blipFill>
        <p:spPr>
          <a:xfrm>
            <a:off x="235937" y="5834510"/>
            <a:ext cx="2466680" cy="788225"/>
          </a:xfrm>
          <a:prstGeom prst="rect">
            <a:avLst/>
          </a:prstGeom>
        </p:spPr>
      </p:pic>
      <p:sp>
        <p:nvSpPr>
          <p:cNvPr id="13" name="TextBox 12">
            <a:extLst>
              <a:ext uri="{FF2B5EF4-FFF2-40B4-BE49-F238E27FC236}">
                <a16:creationId xmlns:a16="http://schemas.microsoft.com/office/drawing/2014/main" id="{2D42051C-F700-EAF3-F517-BDE40F92FD6E}"/>
              </a:ext>
            </a:extLst>
          </p:cNvPr>
          <p:cNvSpPr txBox="1"/>
          <p:nvPr/>
        </p:nvSpPr>
        <p:spPr>
          <a:xfrm>
            <a:off x="7152523" y="5891766"/>
            <a:ext cx="1811415" cy="730969"/>
          </a:xfrm>
          <a:prstGeom prst="rect">
            <a:avLst/>
          </a:prstGeom>
          <a:noFill/>
        </p:spPr>
        <p:txBody>
          <a:bodyPr wrap="square" lIns="91440" tIns="45720" rIns="91440" bIns="45720" rtlCol="0" anchor="t">
            <a:spAutoFit/>
          </a:bodyPr>
          <a:lstStyle/>
          <a:p>
            <a:r>
              <a:rPr lang="en-US" sz="1100" kern="900" err="1">
                <a:solidFill>
                  <a:srgbClr val="4F81BD"/>
                </a:solidFill>
                <a:latin typeface="Arial"/>
                <a:cs typeface="Arial"/>
              </a:rPr>
              <a:t>A</a:t>
            </a:r>
            <a:r>
              <a:rPr lang="en-US" sz="1050" kern="900" err="1">
                <a:solidFill>
                  <a:srgbClr val="4F81BD"/>
                </a:solidFill>
                <a:latin typeface="Arial"/>
                <a:cs typeface="Arial"/>
              </a:rPr>
              <a:t>mericans</a:t>
            </a:r>
            <a:r>
              <a:rPr lang="en-US" sz="1100" kern="900" err="1">
                <a:solidFill>
                  <a:srgbClr val="4F81BD"/>
                </a:solidFill>
                <a:latin typeface="Arial"/>
                <a:cs typeface="Arial"/>
              </a:rPr>
              <a:t>F</a:t>
            </a:r>
            <a:r>
              <a:rPr lang="en-US" sz="1050" kern="900" err="1">
                <a:solidFill>
                  <a:srgbClr val="4F81BD"/>
                </a:solidFill>
                <a:latin typeface="Arial"/>
                <a:cs typeface="Arial"/>
              </a:rPr>
              <a:t>or</a:t>
            </a:r>
            <a:r>
              <a:rPr lang="en-US" sz="1100" kern="900" err="1">
                <a:solidFill>
                  <a:srgbClr val="4F81BD"/>
                </a:solidFill>
                <a:latin typeface="Arial"/>
                <a:cs typeface="Arial"/>
              </a:rPr>
              <a:t>T</a:t>
            </a:r>
            <a:r>
              <a:rPr lang="en-US" sz="1050" kern="900" err="1">
                <a:solidFill>
                  <a:srgbClr val="4F81BD"/>
                </a:solidFill>
                <a:latin typeface="Arial"/>
                <a:cs typeface="Arial"/>
              </a:rPr>
              <a:t>he</a:t>
            </a:r>
            <a:r>
              <a:rPr lang="en-US" sz="1100" kern="900" err="1">
                <a:solidFill>
                  <a:srgbClr val="4F81BD"/>
                </a:solidFill>
                <a:latin typeface="Arial"/>
                <a:cs typeface="Arial"/>
              </a:rPr>
              <a:t>A</a:t>
            </a:r>
            <a:r>
              <a:rPr lang="en-US" sz="1050" kern="900" err="1">
                <a:solidFill>
                  <a:srgbClr val="4F81BD"/>
                </a:solidFill>
                <a:latin typeface="Arial"/>
                <a:cs typeface="Arial"/>
              </a:rPr>
              <a:t>rts.org</a:t>
            </a:r>
            <a:endParaRPr lang="en-US" sz="1050" kern="900">
              <a:solidFill>
                <a:srgbClr val="4F81BD"/>
              </a:solidFill>
              <a:latin typeface="Arial"/>
              <a:cs typeface="Arial"/>
            </a:endParaRPr>
          </a:p>
          <a:p>
            <a:r>
              <a:rPr lang="en-US" sz="1000" spc="70" err="1">
                <a:solidFill>
                  <a:srgbClr val="4F81BD"/>
                </a:solidFill>
                <a:latin typeface="Arial"/>
                <a:cs typeface="Arial"/>
              </a:rPr>
              <a:t>ArtsActionFund.org</a:t>
            </a:r>
            <a:endParaRPr lang="en-US" sz="1000" spc="70">
              <a:solidFill>
                <a:srgbClr val="4F81BD"/>
              </a:solidFill>
              <a:latin typeface="Arial"/>
              <a:cs typeface="Arial"/>
            </a:endParaRPr>
          </a:p>
          <a:p>
            <a:r>
              <a:rPr lang="en-US" sz="1000" b="1" cap="all" spc="70">
                <a:solidFill>
                  <a:srgbClr val="4F81BD"/>
                </a:solidFill>
                <a:latin typeface="Arial"/>
                <a:cs typeface="Arial"/>
              </a:rPr>
              <a:t>@</a:t>
            </a:r>
            <a:r>
              <a:rPr lang="en-US" sz="1050" b="1" spc="70">
                <a:solidFill>
                  <a:srgbClr val="4F81BD"/>
                </a:solidFill>
                <a:latin typeface="Arial"/>
                <a:cs typeface="Arial"/>
              </a:rPr>
              <a:t>Americans4A</a:t>
            </a:r>
            <a:r>
              <a:rPr lang="en-US" sz="1000" b="1" spc="70">
                <a:solidFill>
                  <a:srgbClr val="4F81BD"/>
                </a:solidFill>
                <a:latin typeface="Arial"/>
                <a:cs typeface="Arial"/>
              </a:rPr>
              <a:t>rts</a:t>
            </a:r>
            <a:endParaRPr lang="en-US">
              <a:solidFill>
                <a:srgbClr val="4F81BD"/>
              </a:solidFill>
              <a:latin typeface="Arial"/>
              <a:cs typeface="Arial"/>
            </a:endParaRPr>
          </a:p>
          <a:p>
            <a:r>
              <a:rPr lang="en-US" sz="1000" b="1" cap="all" spc="70">
                <a:solidFill>
                  <a:srgbClr val="4F81BD"/>
                </a:solidFill>
                <a:latin typeface="Arial"/>
                <a:cs typeface="Arial"/>
              </a:rPr>
              <a:t>@</a:t>
            </a:r>
            <a:r>
              <a:rPr lang="en-US" sz="1000" b="1" spc="70" err="1">
                <a:solidFill>
                  <a:srgbClr val="4F81BD"/>
                </a:solidFill>
                <a:latin typeface="Arial"/>
                <a:cs typeface="Arial"/>
              </a:rPr>
              <a:t>ArtsActionFund</a:t>
            </a:r>
            <a:endParaRPr lang="en-US" sz="1000" b="1" cap="all" spc="70">
              <a:solidFill>
                <a:srgbClr val="4F81BD"/>
              </a:solidFill>
              <a:latin typeface="Arial"/>
              <a:cs typeface="Arial"/>
            </a:endParaRPr>
          </a:p>
        </p:txBody>
      </p:sp>
      <p:pic>
        <p:nvPicPr>
          <p:cNvPr id="14" name="Picture 9" descr="C:\Users\vmurraybaatin\Pictures\Transparent Export Wizard-1.gif">
            <a:extLst>
              <a:ext uri="{FF2B5EF4-FFF2-40B4-BE49-F238E27FC236}">
                <a16:creationId xmlns:a16="http://schemas.microsoft.com/office/drawing/2014/main" id="{BF4A0301-4794-99D9-F61D-1006743FE18B}"/>
              </a:ext>
            </a:extLst>
          </p:cNvPr>
          <p:cNvPicPr>
            <a:picLocks noChangeAspect="1" noChangeArrowheads="1"/>
          </p:cNvPicPr>
          <p:nvPr/>
        </p:nvPicPr>
        <p:blipFill>
          <a:blip r:embed="rId6" cstate="print"/>
          <a:srcRect/>
          <a:stretch>
            <a:fillRect/>
          </a:stretch>
        </p:blipFill>
        <p:spPr bwMode="auto">
          <a:xfrm>
            <a:off x="3231715" y="5708617"/>
            <a:ext cx="2019851" cy="1064328"/>
          </a:xfrm>
          <a:prstGeom prst="rect">
            <a:avLst/>
          </a:prstGeom>
          <a:noFill/>
        </p:spPr>
      </p:pic>
    </p:spTree>
    <p:extLst>
      <p:ext uri="{BB962C8B-B14F-4D97-AF65-F5344CB8AC3E}">
        <p14:creationId xmlns:p14="http://schemas.microsoft.com/office/powerpoint/2010/main" val="2539216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247"/>
            <a:ext cx="8229600" cy="1143000"/>
          </a:xfrm>
        </p:spPr>
        <p:txBody>
          <a:bodyPr>
            <a:normAutofit/>
          </a:bodyPr>
          <a:lstStyle/>
          <a:p>
            <a:r>
              <a:rPr lang="en-US">
                <a:effectLst>
                  <a:outerShdw blurRad="38100" dist="38100" dir="2700000" algn="tl">
                    <a:srgbClr val="000000">
                      <a:alpha val="43137"/>
                    </a:srgbClr>
                  </a:outerShdw>
                </a:effectLst>
              </a:rPr>
              <a:t>State Leaders Third Rail Issues</a:t>
            </a:r>
            <a:endParaRPr lang="en-US"/>
          </a:p>
        </p:txBody>
      </p:sp>
      <p:sp>
        <p:nvSpPr>
          <p:cNvPr id="3" name="Content Placeholder 2"/>
          <p:cNvSpPr>
            <a:spLocks noGrp="1"/>
          </p:cNvSpPr>
          <p:nvPr>
            <p:ph idx="1"/>
          </p:nvPr>
        </p:nvSpPr>
        <p:spPr>
          <a:xfrm>
            <a:off x="5738" y="1885209"/>
            <a:ext cx="9238324" cy="4345422"/>
          </a:xfrm>
        </p:spPr>
        <p:txBody>
          <a:bodyPr vert="horz" lIns="91440" tIns="45720" rIns="91440" bIns="45720" rtlCol="0" anchor="t">
            <a:normAutofit/>
          </a:bodyPr>
          <a:lstStyle/>
          <a:p>
            <a:pPr lvl="1"/>
            <a:endParaRPr lang="en-US">
              <a:solidFill>
                <a:srgbClr val="002060"/>
              </a:solidFill>
              <a:cs typeface="Calibri"/>
            </a:endParaRPr>
          </a:p>
          <a:p>
            <a:pPr lvl="2"/>
            <a:endParaRPr lang="en-US">
              <a:solidFill>
                <a:srgbClr val="00B050"/>
              </a:solidFill>
              <a:cs typeface="Calibri"/>
            </a:endParaRPr>
          </a:p>
          <a:p>
            <a:pPr marL="914400" lvl="2" indent="0">
              <a:buNone/>
            </a:pPr>
            <a:endParaRPr lang="en-US">
              <a:solidFill>
                <a:srgbClr val="002060"/>
              </a:solidFill>
              <a:cs typeface="Calibri"/>
            </a:endParaRPr>
          </a:p>
          <a:p>
            <a:pPr lvl="2">
              <a:buChar char="•"/>
            </a:pPr>
            <a:endParaRPr lang="en-US">
              <a:solidFill>
                <a:srgbClr val="002060"/>
              </a:solidFill>
              <a:cs typeface="Calibri"/>
            </a:endParaRPr>
          </a:p>
          <a:p>
            <a:pPr lvl="1">
              <a:buChar char="•"/>
            </a:pPr>
            <a:endParaRPr lang="en-US">
              <a:solidFill>
                <a:srgbClr val="002060"/>
              </a:solidFill>
              <a:cs typeface="Calibri"/>
            </a:endParaRPr>
          </a:p>
        </p:txBody>
      </p:sp>
      <p:pic>
        <p:nvPicPr>
          <p:cNvPr id="4" name="Picture 1"/>
          <p:cNvPicPr>
            <a:picLocks noChangeAspect="1" noChangeArrowheads="1"/>
          </p:cNvPicPr>
          <p:nvPr/>
        </p:nvPicPr>
        <p:blipFill>
          <a:blip r:embed="rId3" cstate="print"/>
          <a:srcRect b="97727"/>
          <a:stretch>
            <a:fillRect/>
          </a:stretch>
        </p:blipFill>
        <p:spPr bwMode="auto">
          <a:xfrm>
            <a:off x="0" y="0"/>
            <a:ext cx="9144000" cy="304801"/>
          </a:xfrm>
          <a:prstGeom prst="rect">
            <a:avLst/>
          </a:prstGeom>
          <a:noFill/>
          <a:ln w="9525">
            <a:noFill/>
            <a:miter lim="800000"/>
            <a:headEnd/>
            <a:tailEnd/>
          </a:ln>
        </p:spPr>
      </p:pic>
      <p:sp>
        <p:nvSpPr>
          <p:cNvPr id="7" name="Content Placeholder 2">
            <a:extLst>
              <a:ext uri="{FF2B5EF4-FFF2-40B4-BE49-F238E27FC236}">
                <a16:creationId xmlns:a16="http://schemas.microsoft.com/office/drawing/2014/main" id="{F78E32D7-0ED8-178D-8842-2BC3BD92EFF1}"/>
              </a:ext>
            </a:extLst>
          </p:cNvPr>
          <p:cNvSpPr txBox="1">
            <a:spLocks/>
          </p:cNvSpPr>
          <p:nvPr/>
        </p:nvSpPr>
        <p:spPr>
          <a:xfrm>
            <a:off x="532015" y="1556247"/>
            <a:ext cx="8383384" cy="4345543"/>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Tightening Abortion Regulations  (Rep)</a:t>
            </a:r>
          </a:p>
          <a:p>
            <a:r>
              <a:rPr lang="en-US">
                <a:cs typeface="Calibri"/>
              </a:rPr>
              <a:t>Expanding Gun Rights  (Rep)</a:t>
            </a:r>
          </a:p>
          <a:p>
            <a:r>
              <a:rPr lang="en-US">
                <a:cs typeface="Calibri"/>
              </a:rPr>
              <a:t>Raising Taxes (Dem &amp; Rep)</a:t>
            </a:r>
          </a:p>
          <a:p>
            <a:r>
              <a:rPr lang="en-US">
                <a:cs typeface="Calibri"/>
              </a:rPr>
              <a:t>Sports Betting  (Dem)</a:t>
            </a:r>
          </a:p>
          <a:p>
            <a:r>
              <a:rPr lang="en-US">
                <a:cs typeface="Calibri"/>
              </a:rPr>
              <a:t>Data Privacy (Dem &amp; Rep)</a:t>
            </a:r>
          </a:p>
          <a:p>
            <a:r>
              <a:rPr lang="en-US">
                <a:cs typeface="Calibri"/>
              </a:rPr>
              <a:t>Climate Change (Dem)</a:t>
            </a:r>
          </a:p>
          <a:p>
            <a:endParaRPr lang="en-US">
              <a:cs typeface="Calibri"/>
            </a:endParaRPr>
          </a:p>
          <a:p>
            <a:endParaRPr lang="en-US">
              <a:cs typeface="Calibri"/>
            </a:endParaRPr>
          </a:p>
        </p:txBody>
      </p:sp>
      <p:pic>
        <p:nvPicPr>
          <p:cNvPr id="11" name="Picture 10" descr="Logo&#10;&#10;Description automatically generated">
            <a:extLst>
              <a:ext uri="{FF2B5EF4-FFF2-40B4-BE49-F238E27FC236}">
                <a16:creationId xmlns:a16="http://schemas.microsoft.com/office/drawing/2014/main" id="{6AFD0C9E-102A-D356-8906-2C098BE800B7}"/>
              </a:ext>
            </a:extLst>
          </p:cNvPr>
          <p:cNvPicPr>
            <a:picLocks noChangeAspect="1"/>
          </p:cNvPicPr>
          <p:nvPr/>
        </p:nvPicPr>
        <p:blipFill>
          <a:blip r:embed="rId4"/>
          <a:stretch>
            <a:fillRect/>
          </a:stretch>
        </p:blipFill>
        <p:spPr>
          <a:xfrm>
            <a:off x="5654097" y="5798617"/>
            <a:ext cx="922067" cy="894650"/>
          </a:xfrm>
          <a:prstGeom prst="rect">
            <a:avLst/>
          </a:prstGeom>
        </p:spPr>
      </p:pic>
      <p:pic>
        <p:nvPicPr>
          <p:cNvPr id="12" name="Picture 11" descr="afta_logo_color_horz.jpg">
            <a:extLst>
              <a:ext uri="{FF2B5EF4-FFF2-40B4-BE49-F238E27FC236}">
                <a16:creationId xmlns:a16="http://schemas.microsoft.com/office/drawing/2014/main" id="{4177A15F-FAB5-96ED-11D6-40D6797E34A3}"/>
              </a:ext>
            </a:extLst>
          </p:cNvPr>
          <p:cNvPicPr>
            <a:picLocks noChangeAspect="1"/>
          </p:cNvPicPr>
          <p:nvPr/>
        </p:nvPicPr>
        <p:blipFill>
          <a:blip r:embed="rId5" cstate="print"/>
          <a:stretch>
            <a:fillRect/>
          </a:stretch>
        </p:blipFill>
        <p:spPr>
          <a:xfrm>
            <a:off x="235937" y="5834510"/>
            <a:ext cx="2466680" cy="788225"/>
          </a:xfrm>
          <a:prstGeom prst="rect">
            <a:avLst/>
          </a:prstGeom>
        </p:spPr>
      </p:pic>
      <p:sp>
        <p:nvSpPr>
          <p:cNvPr id="13" name="TextBox 12">
            <a:extLst>
              <a:ext uri="{FF2B5EF4-FFF2-40B4-BE49-F238E27FC236}">
                <a16:creationId xmlns:a16="http://schemas.microsoft.com/office/drawing/2014/main" id="{2D42051C-F700-EAF3-F517-BDE40F92FD6E}"/>
              </a:ext>
            </a:extLst>
          </p:cNvPr>
          <p:cNvSpPr txBox="1"/>
          <p:nvPr/>
        </p:nvSpPr>
        <p:spPr>
          <a:xfrm>
            <a:off x="7152523" y="5891766"/>
            <a:ext cx="1811415" cy="730969"/>
          </a:xfrm>
          <a:prstGeom prst="rect">
            <a:avLst/>
          </a:prstGeom>
          <a:noFill/>
        </p:spPr>
        <p:txBody>
          <a:bodyPr wrap="square" lIns="91440" tIns="45720" rIns="91440" bIns="45720" rtlCol="0" anchor="t">
            <a:spAutoFit/>
          </a:bodyPr>
          <a:lstStyle/>
          <a:p>
            <a:r>
              <a:rPr lang="en-US" sz="1100" kern="900" err="1">
                <a:solidFill>
                  <a:srgbClr val="4F81BD"/>
                </a:solidFill>
                <a:latin typeface="Arial"/>
                <a:cs typeface="Arial"/>
              </a:rPr>
              <a:t>A</a:t>
            </a:r>
            <a:r>
              <a:rPr lang="en-US" sz="1050" kern="900" err="1">
                <a:solidFill>
                  <a:srgbClr val="4F81BD"/>
                </a:solidFill>
                <a:latin typeface="Arial"/>
                <a:cs typeface="Arial"/>
              </a:rPr>
              <a:t>mericans</a:t>
            </a:r>
            <a:r>
              <a:rPr lang="en-US" sz="1100" kern="900" err="1">
                <a:solidFill>
                  <a:srgbClr val="4F81BD"/>
                </a:solidFill>
                <a:latin typeface="Arial"/>
                <a:cs typeface="Arial"/>
              </a:rPr>
              <a:t>F</a:t>
            </a:r>
            <a:r>
              <a:rPr lang="en-US" sz="1050" kern="900" err="1">
                <a:solidFill>
                  <a:srgbClr val="4F81BD"/>
                </a:solidFill>
                <a:latin typeface="Arial"/>
                <a:cs typeface="Arial"/>
              </a:rPr>
              <a:t>or</a:t>
            </a:r>
            <a:r>
              <a:rPr lang="en-US" sz="1100" kern="900" err="1">
                <a:solidFill>
                  <a:srgbClr val="4F81BD"/>
                </a:solidFill>
                <a:latin typeface="Arial"/>
                <a:cs typeface="Arial"/>
              </a:rPr>
              <a:t>T</a:t>
            </a:r>
            <a:r>
              <a:rPr lang="en-US" sz="1050" kern="900" err="1">
                <a:solidFill>
                  <a:srgbClr val="4F81BD"/>
                </a:solidFill>
                <a:latin typeface="Arial"/>
                <a:cs typeface="Arial"/>
              </a:rPr>
              <a:t>he</a:t>
            </a:r>
            <a:r>
              <a:rPr lang="en-US" sz="1100" kern="900" err="1">
                <a:solidFill>
                  <a:srgbClr val="4F81BD"/>
                </a:solidFill>
                <a:latin typeface="Arial"/>
                <a:cs typeface="Arial"/>
              </a:rPr>
              <a:t>A</a:t>
            </a:r>
            <a:r>
              <a:rPr lang="en-US" sz="1050" kern="900" err="1">
                <a:solidFill>
                  <a:srgbClr val="4F81BD"/>
                </a:solidFill>
                <a:latin typeface="Arial"/>
                <a:cs typeface="Arial"/>
              </a:rPr>
              <a:t>rts.org</a:t>
            </a:r>
            <a:endParaRPr lang="en-US" sz="1050" kern="900">
              <a:solidFill>
                <a:srgbClr val="4F81BD"/>
              </a:solidFill>
              <a:latin typeface="Arial"/>
              <a:cs typeface="Arial"/>
            </a:endParaRPr>
          </a:p>
          <a:p>
            <a:r>
              <a:rPr lang="en-US" sz="1000" spc="70" err="1">
                <a:solidFill>
                  <a:srgbClr val="4F81BD"/>
                </a:solidFill>
                <a:latin typeface="Arial"/>
                <a:cs typeface="Arial"/>
              </a:rPr>
              <a:t>ArtsActionFund.org</a:t>
            </a:r>
            <a:endParaRPr lang="en-US" sz="1000" spc="70">
              <a:solidFill>
                <a:srgbClr val="4F81BD"/>
              </a:solidFill>
              <a:latin typeface="Arial"/>
              <a:cs typeface="Arial"/>
            </a:endParaRPr>
          </a:p>
          <a:p>
            <a:r>
              <a:rPr lang="en-US" sz="1000" b="1" cap="all" spc="70">
                <a:solidFill>
                  <a:srgbClr val="4F81BD"/>
                </a:solidFill>
                <a:latin typeface="Arial"/>
                <a:cs typeface="Arial"/>
              </a:rPr>
              <a:t>@</a:t>
            </a:r>
            <a:r>
              <a:rPr lang="en-US" sz="1050" b="1" spc="70">
                <a:solidFill>
                  <a:srgbClr val="4F81BD"/>
                </a:solidFill>
                <a:latin typeface="Arial"/>
                <a:cs typeface="Arial"/>
              </a:rPr>
              <a:t>Americans4A</a:t>
            </a:r>
            <a:r>
              <a:rPr lang="en-US" sz="1000" b="1" spc="70">
                <a:solidFill>
                  <a:srgbClr val="4F81BD"/>
                </a:solidFill>
                <a:latin typeface="Arial"/>
                <a:cs typeface="Arial"/>
              </a:rPr>
              <a:t>rts</a:t>
            </a:r>
            <a:endParaRPr lang="en-US">
              <a:solidFill>
                <a:srgbClr val="4F81BD"/>
              </a:solidFill>
              <a:latin typeface="Arial"/>
              <a:cs typeface="Arial"/>
            </a:endParaRPr>
          </a:p>
          <a:p>
            <a:r>
              <a:rPr lang="en-US" sz="1000" b="1" cap="all" spc="70">
                <a:solidFill>
                  <a:srgbClr val="4F81BD"/>
                </a:solidFill>
                <a:latin typeface="Arial"/>
                <a:cs typeface="Arial"/>
              </a:rPr>
              <a:t>@</a:t>
            </a:r>
            <a:r>
              <a:rPr lang="en-US" sz="1000" b="1" spc="70" err="1">
                <a:solidFill>
                  <a:srgbClr val="4F81BD"/>
                </a:solidFill>
                <a:latin typeface="Arial"/>
                <a:cs typeface="Arial"/>
              </a:rPr>
              <a:t>ArtsActionFund</a:t>
            </a:r>
            <a:endParaRPr lang="en-US" sz="1000" b="1" cap="all" spc="70">
              <a:solidFill>
                <a:srgbClr val="4F81BD"/>
              </a:solidFill>
              <a:latin typeface="Arial"/>
              <a:cs typeface="Arial"/>
            </a:endParaRPr>
          </a:p>
        </p:txBody>
      </p:sp>
      <p:pic>
        <p:nvPicPr>
          <p:cNvPr id="14" name="Picture 9" descr="C:\Users\vmurraybaatin\Pictures\Transparent Export Wizard-1.gif">
            <a:extLst>
              <a:ext uri="{FF2B5EF4-FFF2-40B4-BE49-F238E27FC236}">
                <a16:creationId xmlns:a16="http://schemas.microsoft.com/office/drawing/2014/main" id="{BF4A0301-4794-99D9-F61D-1006743FE18B}"/>
              </a:ext>
            </a:extLst>
          </p:cNvPr>
          <p:cNvPicPr>
            <a:picLocks noChangeAspect="1" noChangeArrowheads="1"/>
          </p:cNvPicPr>
          <p:nvPr/>
        </p:nvPicPr>
        <p:blipFill>
          <a:blip r:embed="rId6" cstate="print"/>
          <a:srcRect/>
          <a:stretch>
            <a:fillRect/>
          </a:stretch>
        </p:blipFill>
        <p:spPr bwMode="auto">
          <a:xfrm>
            <a:off x="3231715" y="5708617"/>
            <a:ext cx="2019851" cy="1064328"/>
          </a:xfrm>
          <a:prstGeom prst="rect">
            <a:avLst/>
          </a:prstGeom>
          <a:noFill/>
        </p:spPr>
      </p:pic>
    </p:spTree>
    <p:extLst>
      <p:ext uri="{BB962C8B-B14F-4D97-AF65-F5344CB8AC3E}">
        <p14:creationId xmlns:p14="http://schemas.microsoft.com/office/powerpoint/2010/main" val="2395878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1143000"/>
          </a:xfrm>
        </p:spPr>
        <p:txBody>
          <a:bodyPr>
            <a:normAutofit/>
          </a:bodyPr>
          <a:lstStyle/>
          <a:p>
            <a:r>
              <a:rPr lang="en-US">
                <a:effectLst>
                  <a:outerShdw blurRad="38100" dist="38100" dir="2700000" algn="tl">
                    <a:srgbClr val="000000">
                      <a:alpha val="43137"/>
                    </a:srgbClr>
                  </a:outerShdw>
                </a:effectLst>
              </a:rPr>
              <a:t>State Ballot Initiatives</a:t>
            </a:r>
          </a:p>
        </p:txBody>
      </p:sp>
      <p:sp>
        <p:nvSpPr>
          <p:cNvPr id="3" name="Content Placeholder 2"/>
          <p:cNvSpPr>
            <a:spLocks noGrp="1"/>
          </p:cNvSpPr>
          <p:nvPr>
            <p:ph idx="1"/>
          </p:nvPr>
        </p:nvSpPr>
        <p:spPr>
          <a:xfrm>
            <a:off x="183515" y="1379128"/>
            <a:ext cx="8776969" cy="4345422"/>
          </a:xfrm>
        </p:spPr>
        <p:txBody>
          <a:bodyPr vert="horz" lIns="91440" tIns="45720" rIns="91440" bIns="45720" rtlCol="0" anchor="t">
            <a:normAutofit fontScale="92500"/>
          </a:bodyPr>
          <a:lstStyle/>
          <a:p>
            <a:pPr lvl="1">
              <a:buChar char="•"/>
            </a:pPr>
            <a:r>
              <a:rPr lang="en-US">
                <a:cs typeface="Calibri"/>
              </a:rPr>
              <a:t>136 measures on state ballots this year</a:t>
            </a:r>
          </a:p>
          <a:p>
            <a:pPr lvl="2"/>
            <a:r>
              <a:rPr lang="en-US">
                <a:cs typeface="Calibri"/>
              </a:rPr>
              <a:t>Average is around 172</a:t>
            </a:r>
          </a:p>
          <a:p>
            <a:pPr lvl="2"/>
            <a:endParaRPr lang="en-US" sz="1000">
              <a:cs typeface="Calibri"/>
            </a:endParaRPr>
          </a:p>
          <a:p>
            <a:pPr lvl="1">
              <a:buChar char="•"/>
            </a:pPr>
            <a:r>
              <a:rPr lang="en-US">
                <a:cs typeface="Calibri"/>
              </a:rPr>
              <a:t>Two types of ballot measures – Legislative &amp; Citizen</a:t>
            </a:r>
          </a:p>
          <a:p>
            <a:pPr lvl="1">
              <a:buChar char="•"/>
            </a:pPr>
            <a:endParaRPr lang="en-US" sz="1100">
              <a:cs typeface="Calibri"/>
            </a:endParaRPr>
          </a:p>
          <a:p>
            <a:pPr lvl="1">
              <a:buChar char="•"/>
            </a:pPr>
            <a:r>
              <a:rPr lang="en-US">
                <a:cs typeface="Calibri"/>
              </a:rPr>
              <a:t>39 Citizen Initiatives were on the ballot, a decrease from 60 in 2018 and 72 in 2016  </a:t>
            </a:r>
          </a:p>
          <a:p>
            <a:pPr lvl="1">
              <a:buChar char="•"/>
            </a:pPr>
            <a:endParaRPr lang="en-US" sz="1100">
              <a:cs typeface="Calibri"/>
            </a:endParaRPr>
          </a:p>
          <a:p>
            <a:pPr lvl="1">
              <a:buChar char="•"/>
            </a:pPr>
            <a:r>
              <a:rPr lang="en-US">
                <a:cs typeface="Calibri"/>
              </a:rPr>
              <a:t>Two Thirds of ballot initiatives passed in 2022</a:t>
            </a:r>
          </a:p>
          <a:p>
            <a:pPr lvl="1">
              <a:buChar char="•"/>
            </a:pPr>
            <a:endParaRPr lang="en-US" sz="1100">
              <a:cs typeface="Calibri"/>
            </a:endParaRPr>
          </a:p>
          <a:p>
            <a:pPr marL="457200" lvl="1" indent="0">
              <a:buNone/>
            </a:pPr>
            <a:r>
              <a:rPr lang="en-US">
                <a:solidFill>
                  <a:srgbClr val="C00000"/>
                </a:solidFill>
                <a:cs typeface="Calibri"/>
              </a:rPr>
              <a:t>As most Ballot Initiatives are sponsored by the state legislature, consider advocating for future arts initiatives </a:t>
            </a:r>
          </a:p>
          <a:p>
            <a:pPr lvl="2"/>
            <a:endParaRPr lang="en-US">
              <a:cs typeface="Calibri"/>
            </a:endParaRPr>
          </a:p>
        </p:txBody>
      </p:sp>
      <p:pic>
        <p:nvPicPr>
          <p:cNvPr id="4" name="Picture 1"/>
          <p:cNvPicPr>
            <a:picLocks noChangeAspect="1" noChangeArrowheads="1"/>
          </p:cNvPicPr>
          <p:nvPr/>
        </p:nvPicPr>
        <p:blipFill>
          <a:blip r:embed="rId3" cstate="print"/>
          <a:srcRect b="97727"/>
          <a:stretch>
            <a:fillRect/>
          </a:stretch>
        </p:blipFill>
        <p:spPr bwMode="auto">
          <a:xfrm>
            <a:off x="0" y="0"/>
            <a:ext cx="9144000" cy="304801"/>
          </a:xfrm>
          <a:prstGeom prst="rect">
            <a:avLst/>
          </a:prstGeom>
          <a:noFill/>
          <a:ln w="9525">
            <a:noFill/>
            <a:miter lim="800000"/>
            <a:headEnd/>
            <a:tailEnd/>
          </a:ln>
        </p:spPr>
      </p:pic>
      <p:pic>
        <p:nvPicPr>
          <p:cNvPr id="7" name="Picture 6" descr="Logo&#10;&#10;Description automatically generated">
            <a:extLst>
              <a:ext uri="{FF2B5EF4-FFF2-40B4-BE49-F238E27FC236}">
                <a16:creationId xmlns:a16="http://schemas.microsoft.com/office/drawing/2014/main" id="{942D421E-CA6B-87BC-8A9E-919D243EA965}"/>
              </a:ext>
            </a:extLst>
          </p:cNvPr>
          <p:cNvPicPr>
            <a:picLocks noChangeAspect="1"/>
          </p:cNvPicPr>
          <p:nvPr/>
        </p:nvPicPr>
        <p:blipFill>
          <a:blip r:embed="rId4"/>
          <a:stretch>
            <a:fillRect/>
          </a:stretch>
        </p:blipFill>
        <p:spPr>
          <a:xfrm>
            <a:off x="5654097" y="5798617"/>
            <a:ext cx="922067" cy="894650"/>
          </a:xfrm>
          <a:prstGeom prst="rect">
            <a:avLst/>
          </a:prstGeom>
        </p:spPr>
      </p:pic>
      <p:pic>
        <p:nvPicPr>
          <p:cNvPr id="11" name="Picture 10" descr="afta_logo_color_horz.jpg">
            <a:extLst>
              <a:ext uri="{FF2B5EF4-FFF2-40B4-BE49-F238E27FC236}">
                <a16:creationId xmlns:a16="http://schemas.microsoft.com/office/drawing/2014/main" id="{30B326A6-2FF5-5CB7-DB05-5F3E739DFB52}"/>
              </a:ext>
            </a:extLst>
          </p:cNvPr>
          <p:cNvPicPr>
            <a:picLocks noChangeAspect="1"/>
          </p:cNvPicPr>
          <p:nvPr/>
        </p:nvPicPr>
        <p:blipFill>
          <a:blip r:embed="rId5" cstate="print"/>
          <a:stretch>
            <a:fillRect/>
          </a:stretch>
        </p:blipFill>
        <p:spPr>
          <a:xfrm>
            <a:off x="235937" y="5834510"/>
            <a:ext cx="2466680" cy="788225"/>
          </a:xfrm>
          <a:prstGeom prst="rect">
            <a:avLst/>
          </a:prstGeom>
        </p:spPr>
      </p:pic>
      <p:sp>
        <p:nvSpPr>
          <p:cNvPr id="12" name="TextBox 11">
            <a:extLst>
              <a:ext uri="{FF2B5EF4-FFF2-40B4-BE49-F238E27FC236}">
                <a16:creationId xmlns:a16="http://schemas.microsoft.com/office/drawing/2014/main" id="{5219FEE5-4F02-197E-87B5-7D3C9F259225}"/>
              </a:ext>
            </a:extLst>
          </p:cNvPr>
          <p:cNvSpPr txBox="1"/>
          <p:nvPr/>
        </p:nvSpPr>
        <p:spPr>
          <a:xfrm>
            <a:off x="7152523" y="5891766"/>
            <a:ext cx="1811415" cy="730969"/>
          </a:xfrm>
          <a:prstGeom prst="rect">
            <a:avLst/>
          </a:prstGeom>
          <a:noFill/>
        </p:spPr>
        <p:txBody>
          <a:bodyPr wrap="square" lIns="91440" tIns="45720" rIns="91440" bIns="45720" rtlCol="0" anchor="t">
            <a:spAutoFit/>
          </a:bodyPr>
          <a:lstStyle/>
          <a:p>
            <a:r>
              <a:rPr lang="en-US" sz="1100" kern="900" err="1">
                <a:solidFill>
                  <a:srgbClr val="4F81BD"/>
                </a:solidFill>
                <a:latin typeface="Arial"/>
                <a:cs typeface="Arial"/>
              </a:rPr>
              <a:t>A</a:t>
            </a:r>
            <a:r>
              <a:rPr lang="en-US" sz="1050" kern="900" err="1">
                <a:solidFill>
                  <a:srgbClr val="4F81BD"/>
                </a:solidFill>
                <a:latin typeface="Arial"/>
                <a:cs typeface="Arial"/>
              </a:rPr>
              <a:t>mericans</a:t>
            </a:r>
            <a:r>
              <a:rPr lang="en-US" sz="1100" kern="900" err="1">
                <a:solidFill>
                  <a:srgbClr val="4F81BD"/>
                </a:solidFill>
                <a:latin typeface="Arial"/>
                <a:cs typeface="Arial"/>
              </a:rPr>
              <a:t>F</a:t>
            </a:r>
            <a:r>
              <a:rPr lang="en-US" sz="1050" kern="900" err="1">
                <a:solidFill>
                  <a:srgbClr val="4F81BD"/>
                </a:solidFill>
                <a:latin typeface="Arial"/>
                <a:cs typeface="Arial"/>
              </a:rPr>
              <a:t>or</a:t>
            </a:r>
            <a:r>
              <a:rPr lang="en-US" sz="1100" kern="900" err="1">
                <a:solidFill>
                  <a:srgbClr val="4F81BD"/>
                </a:solidFill>
                <a:latin typeface="Arial"/>
                <a:cs typeface="Arial"/>
              </a:rPr>
              <a:t>T</a:t>
            </a:r>
            <a:r>
              <a:rPr lang="en-US" sz="1050" kern="900" err="1">
                <a:solidFill>
                  <a:srgbClr val="4F81BD"/>
                </a:solidFill>
                <a:latin typeface="Arial"/>
                <a:cs typeface="Arial"/>
              </a:rPr>
              <a:t>he</a:t>
            </a:r>
            <a:r>
              <a:rPr lang="en-US" sz="1100" kern="900" err="1">
                <a:solidFill>
                  <a:srgbClr val="4F81BD"/>
                </a:solidFill>
                <a:latin typeface="Arial"/>
                <a:cs typeface="Arial"/>
              </a:rPr>
              <a:t>A</a:t>
            </a:r>
            <a:r>
              <a:rPr lang="en-US" sz="1050" kern="900" err="1">
                <a:solidFill>
                  <a:srgbClr val="4F81BD"/>
                </a:solidFill>
                <a:latin typeface="Arial"/>
                <a:cs typeface="Arial"/>
              </a:rPr>
              <a:t>rts.org</a:t>
            </a:r>
            <a:endParaRPr lang="en-US" sz="1050" kern="900">
              <a:solidFill>
                <a:srgbClr val="4F81BD"/>
              </a:solidFill>
              <a:latin typeface="Arial"/>
              <a:cs typeface="Arial"/>
            </a:endParaRPr>
          </a:p>
          <a:p>
            <a:r>
              <a:rPr lang="en-US" sz="1000" spc="70" err="1">
                <a:solidFill>
                  <a:srgbClr val="4F81BD"/>
                </a:solidFill>
                <a:latin typeface="Arial"/>
                <a:cs typeface="Arial"/>
              </a:rPr>
              <a:t>ArtsActionFund.org</a:t>
            </a:r>
            <a:endParaRPr lang="en-US" sz="1000" spc="70">
              <a:solidFill>
                <a:srgbClr val="4F81BD"/>
              </a:solidFill>
              <a:latin typeface="Arial"/>
              <a:cs typeface="Arial"/>
            </a:endParaRPr>
          </a:p>
          <a:p>
            <a:r>
              <a:rPr lang="en-US" sz="1000" b="1" cap="all" spc="70">
                <a:solidFill>
                  <a:srgbClr val="4F81BD"/>
                </a:solidFill>
                <a:latin typeface="Arial"/>
                <a:cs typeface="Arial"/>
              </a:rPr>
              <a:t>@</a:t>
            </a:r>
            <a:r>
              <a:rPr lang="en-US" sz="1050" b="1" spc="70">
                <a:solidFill>
                  <a:srgbClr val="4F81BD"/>
                </a:solidFill>
                <a:latin typeface="Arial"/>
                <a:cs typeface="Arial"/>
              </a:rPr>
              <a:t>Americans4A</a:t>
            </a:r>
            <a:r>
              <a:rPr lang="en-US" sz="1000" b="1" spc="70">
                <a:solidFill>
                  <a:srgbClr val="4F81BD"/>
                </a:solidFill>
                <a:latin typeface="Arial"/>
                <a:cs typeface="Arial"/>
              </a:rPr>
              <a:t>rts</a:t>
            </a:r>
            <a:endParaRPr lang="en-US">
              <a:solidFill>
                <a:srgbClr val="4F81BD"/>
              </a:solidFill>
              <a:latin typeface="Arial"/>
              <a:cs typeface="Arial"/>
            </a:endParaRPr>
          </a:p>
          <a:p>
            <a:r>
              <a:rPr lang="en-US" sz="1000" b="1" cap="all" spc="70">
                <a:solidFill>
                  <a:srgbClr val="4F81BD"/>
                </a:solidFill>
                <a:latin typeface="Arial"/>
                <a:cs typeface="Arial"/>
              </a:rPr>
              <a:t>@</a:t>
            </a:r>
            <a:r>
              <a:rPr lang="en-US" sz="1000" b="1" spc="70" err="1">
                <a:solidFill>
                  <a:srgbClr val="4F81BD"/>
                </a:solidFill>
                <a:latin typeface="Arial"/>
                <a:cs typeface="Arial"/>
              </a:rPr>
              <a:t>ArtsActionFund</a:t>
            </a:r>
            <a:endParaRPr lang="en-US" sz="1000" b="1" cap="all" spc="70">
              <a:solidFill>
                <a:srgbClr val="4F81BD"/>
              </a:solidFill>
              <a:latin typeface="Arial"/>
              <a:cs typeface="Arial"/>
            </a:endParaRPr>
          </a:p>
        </p:txBody>
      </p:sp>
      <p:pic>
        <p:nvPicPr>
          <p:cNvPr id="13" name="Picture 9" descr="C:\Users\vmurraybaatin\Pictures\Transparent Export Wizard-1.gif">
            <a:extLst>
              <a:ext uri="{FF2B5EF4-FFF2-40B4-BE49-F238E27FC236}">
                <a16:creationId xmlns:a16="http://schemas.microsoft.com/office/drawing/2014/main" id="{B5FDEB10-AECD-CDBC-E7C9-84FBFDF22925}"/>
              </a:ext>
            </a:extLst>
          </p:cNvPr>
          <p:cNvPicPr>
            <a:picLocks noChangeAspect="1" noChangeArrowheads="1"/>
          </p:cNvPicPr>
          <p:nvPr/>
        </p:nvPicPr>
        <p:blipFill>
          <a:blip r:embed="rId6" cstate="print"/>
          <a:srcRect/>
          <a:stretch>
            <a:fillRect/>
          </a:stretch>
        </p:blipFill>
        <p:spPr bwMode="auto">
          <a:xfrm>
            <a:off x="3231715" y="5708617"/>
            <a:ext cx="2019851" cy="1064328"/>
          </a:xfrm>
          <a:prstGeom prst="rect">
            <a:avLst/>
          </a:prstGeom>
          <a:noFill/>
        </p:spPr>
      </p:pic>
    </p:spTree>
    <p:extLst>
      <p:ext uri="{BB962C8B-B14F-4D97-AF65-F5344CB8AC3E}">
        <p14:creationId xmlns:p14="http://schemas.microsoft.com/office/powerpoint/2010/main" val="2579608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cstate="print"/>
          <a:srcRect b="97727"/>
          <a:stretch>
            <a:fillRect/>
          </a:stretch>
        </p:blipFill>
        <p:spPr bwMode="auto">
          <a:xfrm>
            <a:off x="0" y="0"/>
            <a:ext cx="9144000" cy="304801"/>
          </a:xfrm>
          <a:prstGeom prst="rect">
            <a:avLst/>
          </a:prstGeom>
          <a:noFill/>
          <a:ln w="9525">
            <a:noFill/>
            <a:miter lim="800000"/>
            <a:headEnd/>
            <a:tailEnd/>
          </a:ln>
        </p:spPr>
      </p:pic>
      <p:pic>
        <p:nvPicPr>
          <p:cNvPr id="3" name="Picture 2">
            <a:extLst>
              <a:ext uri="{FF2B5EF4-FFF2-40B4-BE49-F238E27FC236}">
                <a16:creationId xmlns:a16="http://schemas.microsoft.com/office/drawing/2014/main" id="{42E7904B-D87F-855E-FFA3-35C7E8529594}"/>
              </a:ext>
            </a:extLst>
          </p:cNvPr>
          <p:cNvPicPr>
            <a:picLocks noChangeAspect="1"/>
          </p:cNvPicPr>
          <p:nvPr/>
        </p:nvPicPr>
        <p:blipFill rotWithShape="1">
          <a:blip r:embed="rId4"/>
          <a:srcRect l="51923" t="19231" r="11539" b="12273"/>
          <a:stretch/>
        </p:blipFill>
        <p:spPr>
          <a:xfrm>
            <a:off x="0" y="814916"/>
            <a:ext cx="9149471" cy="4823985"/>
          </a:xfrm>
          <a:prstGeom prst="rect">
            <a:avLst/>
          </a:prstGeom>
        </p:spPr>
      </p:pic>
      <p:pic>
        <p:nvPicPr>
          <p:cNvPr id="2" name="Picture 1" descr="Logo&#10;&#10;Description automatically generated">
            <a:extLst>
              <a:ext uri="{FF2B5EF4-FFF2-40B4-BE49-F238E27FC236}">
                <a16:creationId xmlns:a16="http://schemas.microsoft.com/office/drawing/2014/main" id="{4CCD1163-94E6-72F8-0161-40E609FF806D}"/>
              </a:ext>
            </a:extLst>
          </p:cNvPr>
          <p:cNvPicPr>
            <a:picLocks noChangeAspect="1"/>
          </p:cNvPicPr>
          <p:nvPr/>
        </p:nvPicPr>
        <p:blipFill>
          <a:blip r:embed="rId5"/>
          <a:stretch>
            <a:fillRect/>
          </a:stretch>
        </p:blipFill>
        <p:spPr>
          <a:xfrm>
            <a:off x="5654097" y="5798617"/>
            <a:ext cx="922067" cy="894650"/>
          </a:xfrm>
          <a:prstGeom prst="rect">
            <a:avLst/>
          </a:prstGeom>
        </p:spPr>
      </p:pic>
      <p:pic>
        <p:nvPicPr>
          <p:cNvPr id="7" name="Picture 6" descr="afta_logo_color_horz.jpg">
            <a:extLst>
              <a:ext uri="{FF2B5EF4-FFF2-40B4-BE49-F238E27FC236}">
                <a16:creationId xmlns:a16="http://schemas.microsoft.com/office/drawing/2014/main" id="{FB707514-9E7B-7A71-CD2B-FB7F6CC3C06C}"/>
              </a:ext>
            </a:extLst>
          </p:cNvPr>
          <p:cNvPicPr>
            <a:picLocks noChangeAspect="1"/>
          </p:cNvPicPr>
          <p:nvPr/>
        </p:nvPicPr>
        <p:blipFill>
          <a:blip r:embed="rId6" cstate="print"/>
          <a:stretch>
            <a:fillRect/>
          </a:stretch>
        </p:blipFill>
        <p:spPr>
          <a:xfrm>
            <a:off x="235937" y="5834510"/>
            <a:ext cx="2466680" cy="788225"/>
          </a:xfrm>
          <a:prstGeom prst="rect">
            <a:avLst/>
          </a:prstGeom>
        </p:spPr>
      </p:pic>
      <p:sp>
        <p:nvSpPr>
          <p:cNvPr id="11" name="TextBox 10">
            <a:extLst>
              <a:ext uri="{FF2B5EF4-FFF2-40B4-BE49-F238E27FC236}">
                <a16:creationId xmlns:a16="http://schemas.microsoft.com/office/drawing/2014/main" id="{8BF7E138-6F93-2CEB-0622-D5D3A4E348E8}"/>
              </a:ext>
            </a:extLst>
          </p:cNvPr>
          <p:cNvSpPr txBox="1"/>
          <p:nvPr/>
        </p:nvSpPr>
        <p:spPr>
          <a:xfrm>
            <a:off x="7152523" y="5891766"/>
            <a:ext cx="1811415" cy="730969"/>
          </a:xfrm>
          <a:prstGeom prst="rect">
            <a:avLst/>
          </a:prstGeom>
          <a:noFill/>
        </p:spPr>
        <p:txBody>
          <a:bodyPr wrap="square" lIns="91440" tIns="45720" rIns="91440" bIns="45720" rtlCol="0" anchor="t">
            <a:spAutoFit/>
          </a:bodyPr>
          <a:lstStyle/>
          <a:p>
            <a:r>
              <a:rPr lang="en-US" sz="1100" kern="900" err="1">
                <a:solidFill>
                  <a:srgbClr val="4F81BD"/>
                </a:solidFill>
                <a:latin typeface="Arial"/>
                <a:cs typeface="Arial"/>
              </a:rPr>
              <a:t>A</a:t>
            </a:r>
            <a:r>
              <a:rPr lang="en-US" sz="1050" kern="900" err="1">
                <a:solidFill>
                  <a:srgbClr val="4F81BD"/>
                </a:solidFill>
                <a:latin typeface="Arial"/>
                <a:cs typeface="Arial"/>
              </a:rPr>
              <a:t>mericans</a:t>
            </a:r>
            <a:r>
              <a:rPr lang="en-US" sz="1100" kern="900" err="1">
                <a:solidFill>
                  <a:srgbClr val="4F81BD"/>
                </a:solidFill>
                <a:latin typeface="Arial"/>
                <a:cs typeface="Arial"/>
              </a:rPr>
              <a:t>F</a:t>
            </a:r>
            <a:r>
              <a:rPr lang="en-US" sz="1050" kern="900" err="1">
                <a:solidFill>
                  <a:srgbClr val="4F81BD"/>
                </a:solidFill>
                <a:latin typeface="Arial"/>
                <a:cs typeface="Arial"/>
              </a:rPr>
              <a:t>or</a:t>
            </a:r>
            <a:r>
              <a:rPr lang="en-US" sz="1100" kern="900" err="1">
                <a:solidFill>
                  <a:srgbClr val="4F81BD"/>
                </a:solidFill>
                <a:latin typeface="Arial"/>
                <a:cs typeface="Arial"/>
              </a:rPr>
              <a:t>T</a:t>
            </a:r>
            <a:r>
              <a:rPr lang="en-US" sz="1050" kern="900" err="1">
                <a:solidFill>
                  <a:srgbClr val="4F81BD"/>
                </a:solidFill>
                <a:latin typeface="Arial"/>
                <a:cs typeface="Arial"/>
              </a:rPr>
              <a:t>he</a:t>
            </a:r>
            <a:r>
              <a:rPr lang="en-US" sz="1100" kern="900" err="1">
                <a:solidFill>
                  <a:srgbClr val="4F81BD"/>
                </a:solidFill>
                <a:latin typeface="Arial"/>
                <a:cs typeface="Arial"/>
              </a:rPr>
              <a:t>A</a:t>
            </a:r>
            <a:r>
              <a:rPr lang="en-US" sz="1050" kern="900" err="1">
                <a:solidFill>
                  <a:srgbClr val="4F81BD"/>
                </a:solidFill>
                <a:latin typeface="Arial"/>
                <a:cs typeface="Arial"/>
              </a:rPr>
              <a:t>rts.org</a:t>
            </a:r>
            <a:endParaRPr lang="en-US" sz="1050" kern="900">
              <a:solidFill>
                <a:srgbClr val="4F81BD"/>
              </a:solidFill>
              <a:latin typeface="Arial"/>
              <a:cs typeface="Arial"/>
            </a:endParaRPr>
          </a:p>
          <a:p>
            <a:r>
              <a:rPr lang="en-US" sz="1000" spc="70" err="1">
                <a:solidFill>
                  <a:srgbClr val="4F81BD"/>
                </a:solidFill>
                <a:latin typeface="Arial"/>
                <a:cs typeface="Arial"/>
              </a:rPr>
              <a:t>ArtsActionFund.org</a:t>
            </a:r>
            <a:endParaRPr lang="en-US" sz="1000" spc="70">
              <a:solidFill>
                <a:srgbClr val="4F81BD"/>
              </a:solidFill>
              <a:latin typeface="Arial"/>
              <a:cs typeface="Arial"/>
            </a:endParaRPr>
          </a:p>
          <a:p>
            <a:r>
              <a:rPr lang="en-US" sz="1000" b="1" cap="all" spc="70">
                <a:solidFill>
                  <a:srgbClr val="4F81BD"/>
                </a:solidFill>
                <a:latin typeface="Arial"/>
                <a:cs typeface="Arial"/>
              </a:rPr>
              <a:t>@</a:t>
            </a:r>
            <a:r>
              <a:rPr lang="en-US" sz="1050" b="1" spc="70">
                <a:solidFill>
                  <a:srgbClr val="4F81BD"/>
                </a:solidFill>
                <a:latin typeface="Arial"/>
                <a:cs typeface="Arial"/>
              </a:rPr>
              <a:t>Americans4A</a:t>
            </a:r>
            <a:r>
              <a:rPr lang="en-US" sz="1000" b="1" spc="70">
                <a:solidFill>
                  <a:srgbClr val="4F81BD"/>
                </a:solidFill>
                <a:latin typeface="Arial"/>
                <a:cs typeface="Arial"/>
              </a:rPr>
              <a:t>rts</a:t>
            </a:r>
            <a:endParaRPr lang="en-US">
              <a:solidFill>
                <a:srgbClr val="4F81BD"/>
              </a:solidFill>
              <a:latin typeface="Arial"/>
              <a:cs typeface="Arial"/>
            </a:endParaRPr>
          </a:p>
          <a:p>
            <a:r>
              <a:rPr lang="en-US" sz="1000" b="1" cap="all" spc="70">
                <a:solidFill>
                  <a:srgbClr val="4F81BD"/>
                </a:solidFill>
                <a:latin typeface="Arial"/>
                <a:cs typeface="Arial"/>
              </a:rPr>
              <a:t>@</a:t>
            </a:r>
            <a:r>
              <a:rPr lang="en-US" sz="1000" b="1" spc="70" err="1">
                <a:solidFill>
                  <a:srgbClr val="4F81BD"/>
                </a:solidFill>
                <a:latin typeface="Arial"/>
                <a:cs typeface="Arial"/>
              </a:rPr>
              <a:t>ArtsActionFund</a:t>
            </a:r>
            <a:endParaRPr lang="en-US" sz="1000" b="1" cap="all" spc="70">
              <a:solidFill>
                <a:srgbClr val="4F81BD"/>
              </a:solidFill>
              <a:latin typeface="Arial"/>
              <a:cs typeface="Arial"/>
            </a:endParaRPr>
          </a:p>
        </p:txBody>
      </p:sp>
      <p:pic>
        <p:nvPicPr>
          <p:cNvPr id="12" name="Picture 9" descr="C:\Users\vmurraybaatin\Pictures\Transparent Export Wizard-1.gif">
            <a:extLst>
              <a:ext uri="{FF2B5EF4-FFF2-40B4-BE49-F238E27FC236}">
                <a16:creationId xmlns:a16="http://schemas.microsoft.com/office/drawing/2014/main" id="{605B0E46-AE93-DA7F-BCCD-359EF303246F}"/>
              </a:ext>
            </a:extLst>
          </p:cNvPr>
          <p:cNvPicPr>
            <a:picLocks noChangeAspect="1" noChangeArrowheads="1"/>
          </p:cNvPicPr>
          <p:nvPr/>
        </p:nvPicPr>
        <p:blipFill>
          <a:blip r:embed="rId7" cstate="print"/>
          <a:srcRect/>
          <a:stretch>
            <a:fillRect/>
          </a:stretch>
        </p:blipFill>
        <p:spPr bwMode="auto">
          <a:xfrm>
            <a:off x="3231715" y="5708617"/>
            <a:ext cx="2019851" cy="1064328"/>
          </a:xfrm>
          <a:prstGeom prst="rect">
            <a:avLst/>
          </a:prstGeom>
          <a:noFill/>
        </p:spPr>
      </p:pic>
    </p:spTree>
    <p:extLst>
      <p:ext uri="{BB962C8B-B14F-4D97-AF65-F5344CB8AC3E}">
        <p14:creationId xmlns:p14="http://schemas.microsoft.com/office/powerpoint/2010/main" val="3637567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16" y="268705"/>
            <a:ext cx="8471504" cy="1143000"/>
          </a:xfrm>
        </p:spPr>
        <p:txBody>
          <a:bodyPr>
            <a:normAutofit/>
          </a:bodyPr>
          <a:lstStyle/>
          <a:p>
            <a:r>
              <a:rPr lang="en-US">
                <a:effectLst>
                  <a:outerShdw blurRad="38100" dist="38100" dir="2700000" algn="tl">
                    <a:srgbClr val="000000">
                      <a:alpha val="43137"/>
                    </a:srgbClr>
                  </a:outerShdw>
                </a:effectLst>
              </a:rPr>
              <a:t>Popular State Ballot Initiative Topics</a:t>
            </a:r>
          </a:p>
        </p:txBody>
      </p:sp>
      <p:sp>
        <p:nvSpPr>
          <p:cNvPr id="3" name="Content Placeholder 2"/>
          <p:cNvSpPr>
            <a:spLocks noGrp="1"/>
          </p:cNvSpPr>
          <p:nvPr>
            <p:ph idx="1"/>
          </p:nvPr>
        </p:nvSpPr>
        <p:spPr>
          <a:xfrm>
            <a:off x="0" y="1596035"/>
            <a:ext cx="9146064" cy="5506007"/>
          </a:xfrm>
        </p:spPr>
        <p:txBody>
          <a:bodyPr vert="horz" lIns="91440" tIns="45720" rIns="91440" bIns="45720" rtlCol="0" anchor="t">
            <a:noAutofit/>
          </a:bodyPr>
          <a:lstStyle/>
          <a:p>
            <a:pPr lvl="1">
              <a:buFont typeface="Arial" panose="020B0604020202020204" pitchFamily="34" charset="0"/>
              <a:buChar char="•"/>
            </a:pPr>
            <a:r>
              <a:rPr lang="en-US" sz="2500">
                <a:cs typeface="Calibri"/>
              </a:rPr>
              <a:t>Abortion</a:t>
            </a:r>
            <a:r>
              <a:rPr lang="en-US" sz="2500">
                <a:solidFill>
                  <a:srgbClr val="002060"/>
                </a:solidFill>
                <a:cs typeface="Calibri"/>
              </a:rPr>
              <a:t>				         </a:t>
            </a:r>
            <a:r>
              <a:rPr lang="en-US" sz="2500">
                <a:cs typeface="Calibri"/>
              </a:rPr>
              <a:t>(</a:t>
            </a:r>
            <a:r>
              <a:rPr lang="en-US" sz="2500">
                <a:solidFill>
                  <a:srgbClr val="00B050"/>
                </a:solidFill>
                <a:cs typeface="Calibri"/>
              </a:rPr>
              <a:t>passed</a:t>
            </a:r>
            <a:r>
              <a:rPr lang="en-US" sz="2500">
                <a:cs typeface="Calibri"/>
              </a:rPr>
              <a:t>)</a:t>
            </a:r>
            <a:r>
              <a:rPr lang="en-US" sz="2500">
                <a:solidFill>
                  <a:srgbClr val="002060"/>
                </a:solidFill>
                <a:cs typeface="Calibri"/>
              </a:rPr>
              <a:t>  </a:t>
            </a:r>
            <a:r>
              <a:rPr lang="en-US" sz="2500">
                <a:cs typeface="Calibri"/>
              </a:rPr>
              <a:t>(</a:t>
            </a:r>
            <a:r>
              <a:rPr lang="en-US" sz="2500">
                <a:solidFill>
                  <a:srgbClr val="C00000"/>
                </a:solidFill>
                <a:cs typeface="Calibri"/>
              </a:rPr>
              <a:t>failed</a:t>
            </a:r>
            <a:r>
              <a:rPr lang="en-US" sz="2500">
                <a:cs typeface="Calibri"/>
              </a:rPr>
              <a:t>)</a:t>
            </a:r>
          </a:p>
          <a:p>
            <a:pPr lvl="2"/>
            <a:r>
              <a:rPr lang="en-US" sz="2500">
                <a:cs typeface="Calibri"/>
              </a:rPr>
              <a:t>Pro-Choice </a:t>
            </a:r>
            <a:r>
              <a:rPr lang="en-US" sz="2500">
                <a:solidFill>
                  <a:srgbClr val="002060"/>
                </a:solidFill>
                <a:cs typeface="Calibri"/>
              </a:rPr>
              <a:t> </a:t>
            </a:r>
            <a:r>
              <a:rPr lang="en-US" sz="2500">
                <a:solidFill>
                  <a:srgbClr val="00B050"/>
                </a:solidFill>
                <a:cs typeface="Calibri"/>
              </a:rPr>
              <a:t>California Michigan Vermont</a:t>
            </a:r>
          </a:p>
          <a:p>
            <a:pPr lvl="2"/>
            <a:r>
              <a:rPr lang="en-US" sz="2500">
                <a:cs typeface="Calibri"/>
              </a:rPr>
              <a:t>Anti-Abortion</a:t>
            </a:r>
            <a:r>
              <a:rPr lang="en-US" sz="2500">
                <a:solidFill>
                  <a:srgbClr val="002060"/>
                </a:solidFill>
                <a:cs typeface="Calibri"/>
              </a:rPr>
              <a:t>   </a:t>
            </a:r>
            <a:r>
              <a:rPr lang="en-US" sz="2500">
                <a:solidFill>
                  <a:srgbClr val="C00000"/>
                </a:solidFill>
                <a:cs typeface="Calibri"/>
              </a:rPr>
              <a:t>Kansas Kentucky Montana</a:t>
            </a:r>
          </a:p>
          <a:p>
            <a:pPr lvl="1">
              <a:buFont typeface="Arial" panose="020B0604020202020204" pitchFamily="34" charset="0"/>
              <a:buChar char="•"/>
            </a:pPr>
            <a:endParaRPr lang="en-US" sz="500">
              <a:cs typeface="Calibri"/>
            </a:endParaRPr>
          </a:p>
          <a:p>
            <a:pPr lvl="1">
              <a:buFont typeface="Arial" panose="020B0604020202020204" pitchFamily="34" charset="0"/>
              <a:buChar char="•"/>
            </a:pPr>
            <a:r>
              <a:rPr lang="en-US" sz="2500">
                <a:cs typeface="Calibri"/>
              </a:rPr>
              <a:t>Tobacco, Marijuana and other drugs </a:t>
            </a:r>
          </a:p>
          <a:p>
            <a:pPr lvl="2"/>
            <a:r>
              <a:rPr lang="en-US" sz="2500">
                <a:cs typeface="Calibri"/>
              </a:rPr>
              <a:t>Recreational Marijuana: </a:t>
            </a:r>
            <a:r>
              <a:rPr lang="en-US" sz="2500">
                <a:solidFill>
                  <a:srgbClr val="C00000"/>
                </a:solidFill>
                <a:cs typeface="Calibri"/>
              </a:rPr>
              <a:t>AK </a:t>
            </a:r>
            <a:r>
              <a:rPr lang="en-US" sz="2500">
                <a:solidFill>
                  <a:srgbClr val="00B050"/>
                </a:solidFill>
                <a:cs typeface="Calibri"/>
              </a:rPr>
              <a:t> MD  MO </a:t>
            </a:r>
            <a:r>
              <a:rPr lang="en-US" sz="2500">
                <a:solidFill>
                  <a:srgbClr val="C00000"/>
                </a:solidFill>
                <a:cs typeface="Calibri"/>
              </a:rPr>
              <a:t>ND SD</a:t>
            </a:r>
          </a:p>
          <a:p>
            <a:pPr lvl="2"/>
            <a:r>
              <a:rPr lang="en-US" sz="2500">
                <a:cs typeface="Calibri"/>
              </a:rPr>
              <a:t>Psilocybin (magic mushrooms):  </a:t>
            </a:r>
            <a:r>
              <a:rPr lang="en-US" sz="2500">
                <a:solidFill>
                  <a:srgbClr val="00B050"/>
                </a:solidFill>
                <a:cs typeface="Calibri"/>
              </a:rPr>
              <a:t>Colorado</a:t>
            </a:r>
          </a:p>
          <a:p>
            <a:pPr lvl="2"/>
            <a:r>
              <a:rPr lang="en-US" sz="2500">
                <a:cs typeface="Calibri"/>
              </a:rPr>
              <a:t>Outlaw Flavored Tobacco:  </a:t>
            </a:r>
            <a:r>
              <a:rPr lang="en-US" sz="2500">
                <a:solidFill>
                  <a:srgbClr val="00B050"/>
                </a:solidFill>
                <a:cs typeface="Calibri"/>
              </a:rPr>
              <a:t>California</a:t>
            </a:r>
          </a:p>
          <a:p>
            <a:pPr lvl="1">
              <a:buChar char="•"/>
            </a:pPr>
            <a:endParaRPr lang="en-US" sz="500">
              <a:cs typeface="Calibri"/>
            </a:endParaRPr>
          </a:p>
          <a:p>
            <a:pPr lvl="1">
              <a:buChar char="•"/>
            </a:pPr>
            <a:r>
              <a:rPr lang="en-US" sz="2500">
                <a:cs typeface="Calibri"/>
              </a:rPr>
              <a:t>Civil and Criminal Justice Reform </a:t>
            </a:r>
          </a:p>
          <a:p>
            <a:pPr lvl="2"/>
            <a:r>
              <a:rPr lang="en-US" sz="2500">
                <a:cs typeface="Calibri"/>
              </a:rPr>
              <a:t>7 total, 6 passed:  Slavery </a:t>
            </a:r>
            <a:r>
              <a:rPr lang="en-US" sz="2500">
                <a:solidFill>
                  <a:srgbClr val="C00000"/>
                </a:solidFill>
                <a:cs typeface="Calibri"/>
              </a:rPr>
              <a:t>LA</a:t>
            </a:r>
            <a:r>
              <a:rPr lang="en-US" sz="2500">
                <a:solidFill>
                  <a:srgbClr val="002060"/>
                </a:solidFill>
                <a:cs typeface="Calibri"/>
              </a:rPr>
              <a:t>, </a:t>
            </a:r>
            <a:r>
              <a:rPr lang="en-US" sz="2500">
                <a:solidFill>
                  <a:srgbClr val="00B050"/>
                </a:solidFill>
                <a:cs typeface="Calibri"/>
              </a:rPr>
              <a:t>OR TN VT</a:t>
            </a:r>
            <a:r>
              <a:rPr lang="en-US" sz="2500">
                <a:solidFill>
                  <a:srgbClr val="002060"/>
                </a:solidFill>
                <a:cs typeface="Calibri"/>
              </a:rPr>
              <a:t>   </a:t>
            </a:r>
            <a:r>
              <a:rPr lang="en-US" sz="2500">
                <a:cs typeface="Calibri"/>
              </a:rPr>
              <a:t>Bail</a:t>
            </a:r>
            <a:r>
              <a:rPr lang="en-US" sz="2500">
                <a:solidFill>
                  <a:srgbClr val="002060"/>
                </a:solidFill>
                <a:cs typeface="Calibri"/>
              </a:rPr>
              <a:t> </a:t>
            </a:r>
            <a:r>
              <a:rPr lang="en-US" sz="2500">
                <a:solidFill>
                  <a:srgbClr val="00B050"/>
                </a:solidFill>
                <a:cs typeface="Calibri"/>
              </a:rPr>
              <a:t>AL OH </a:t>
            </a:r>
          </a:p>
          <a:p>
            <a:pPr marL="914400" lvl="2" indent="0">
              <a:buNone/>
            </a:pPr>
            <a:endParaRPr lang="en-US" sz="2200">
              <a:solidFill>
                <a:srgbClr val="002060"/>
              </a:solidFill>
              <a:cs typeface="Calibri"/>
            </a:endParaRPr>
          </a:p>
          <a:p>
            <a:pPr lvl="2">
              <a:buChar char="•"/>
            </a:pPr>
            <a:endParaRPr lang="en-US" sz="2200">
              <a:solidFill>
                <a:srgbClr val="002060"/>
              </a:solidFill>
              <a:cs typeface="Calibri"/>
            </a:endParaRPr>
          </a:p>
          <a:p>
            <a:pPr lvl="1">
              <a:buChar char="•"/>
            </a:pPr>
            <a:endParaRPr lang="en-US" sz="2200">
              <a:solidFill>
                <a:srgbClr val="002060"/>
              </a:solidFill>
              <a:cs typeface="Calibri"/>
            </a:endParaRPr>
          </a:p>
        </p:txBody>
      </p:sp>
      <p:pic>
        <p:nvPicPr>
          <p:cNvPr id="4" name="Picture 1"/>
          <p:cNvPicPr>
            <a:picLocks noChangeAspect="1" noChangeArrowheads="1"/>
          </p:cNvPicPr>
          <p:nvPr/>
        </p:nvPicPr>
        <p:blipFill>
          <a:blip r:embed="rId3" cstate="print"/>
          <a:srcRect b="97727"/>
          <a:stretch>
            <a:fillRect/>
          </a:stretch>
        </p:blipFill>
        <p:spPr bwMode="auto">
          <a:xfrm>
            <a:off x="0" y="0"/>
            <a:ext cx="9144000" cy="304801"/>
          </a:xfrm>
          <a:prstGeom prst="rect">
            <a:avLst/>
          </a:prstGeom>
          <a:noFill/>
          <a:ln w="9525">
            <a:noFill/>
            <a:miter lim="800000"/>
            <a:headEnd/>
            <a:tailEnd/>
          </a:ln>
        </p:spPr>
      </p:pic>
      <p:pic>
        <p:nvPicPr>
          <p:cNvPr id="7" name="Picture 6" descr="Logo&#10;&#10;Description automatically generated">
            <a:extLst>
              <a:ext uri="{FF2B5EF4-FFF2-40B4-BE49-F238E27FC236}">
                <a16:creationId xmlns:a16="http://schemas.microsoft.com/office/drawing/2014/main" id="{461CDBAF-86F3-5207-0089-BF7336D21BA6}"/>
              </a:ext>
            </a:extLst>
          </p:cNvPr>
          <p:cNvPicPr>
            <a:picLocks noChangeAspect="1"/>
          </p:cNvPicPr>
          <p:nvPr/>
        </p:nvPicPr>
        <p:blipFill>
          <a:blip r:embed="rId4"/>
          <a:stretch>
            <a:fillRect/>
          </a:stretch>
        </p:blipFill>
        <p:spPr>
          <a:xfrm>
            <a:off x="5654097" y="5798617"/>
            <a:ext cx="922067" cy="894650"/>
          </a:xfrm>
          <a:prstGeom prst="rect">
            <a:avLst/>
          </a:prstGeom>
        </p:spPr>
      </p:pic>
      <p:pic>
        <p:nvPicPr>
          <p:cNvPr id="11" name="Picture 10" descr="afta_logo_color_horz.jpg">
            <a:extLst>
              <a:ext uri="{FF2B5EF4-FFF2-40B4-BE49-F238E27FC236}">
                <a16:creationId xmlns:a16="http://schemas.microsoft.com/office/drawing/2014/main" id="{35BADB45-CDD8-A55B-24BD-B1098EF92A78}"/>
              </a:ext>
            </a:extLst>
          </p:cNvPr>
          <p:cNvPicPr>
            <a:picLocks noChangeAspect="1"/>
          </p:cNvPicPr>
          <p:nvPr/>
        </p:nvPicPr>
        <p:blipFill>
          <a:blip r:embed="rId5" cstate="print"/>
          <a:stretch>
            <a:fillRect/>
          </a:stretch>
        </p:blipFill>
        <p:spPr>
          <a:xfrm>
            <a:off x="235937" y="5834510"/>
            <a:ext cx="2466680" cy="788225"/>
          </a:xfrm>
          <a:prstGeom prst="rect">
            <a:avLst/>
          </a:prstGeom>
        </p:spPr>
      </p:pic>
      <p:sp>
        <p:nvSpPr>
          <p:cNvPr id="12" name="TextBox 11">
            <a:extLst>
              <a:ext uri="{FF2B5EF4-FFF2-40B4-BE49-F238E27FC236}">
                <a16:creationId xmlns:a16="http://schemas.microsoft.com/office/drawing/2014/main" id="{7F7C9D07-7B31-09CF-3D85-E36EC2FAB57B}"/>
              </a:ext>
            </a:extLst>
          </p:cNvPr>
          <p:cNvSpPr txBox="1"/>
          <p:nvPr/>
        </p:nvSpPr>
        <p:spPr>
          <a:xfrm>
            <a:off x="7152523" y="5891766"/>
            <a:ext cx="1811415" cy="730969"/>
          </a:xfrm>
          <a:prstGeom prst="rect">
            <a:avLst/>
          </a:prstGeom>
          <a:noFill/>
        </p:spPr>
        <p:txBody>
          <a:bodyPr wrap="square" lIns="91440" tIns="45720" rIns="91440" bIns="45720" rtlCol="0" anchor="t">
            <a:spAutoFit/>
          </a:bodyPr>
          <a:lstStyle/>
          <a:p>
            <a:r>
              <a:rPr lang="en-US" sz="1100" kern="900" err="1">
                <a:solidFill>
                  <a:srgbClr val="4F81BD"/>
                </a:solidFill>
                <a:latin typeface="Arial"/>
                <a:cs typeface="Arial"/>
              </a:rPr>
              <a:t>A</a:t>
            </a:r>
            <a:r>
              <a:rPr lang="en-US" sz="1050" kern="900" err="1">
                <a:solidFill>
                  <a:srgbClr val="4F81BD"/>
                </a:solidFill>
                <a:latin typeface="Arial"/>
                <a:cs typeface="Arial"/>
              </a:rPr>
              <a:t>mericans</a:t>
            </a:r>
            <a:r>
              <a:rPr lang="en-US" sz="1100" kern="900" err="1">
                <a:solidFill>
                  <a:srgbClr val="4F81BD"/>
                </a:solidFill>
                <a:latin typeface="Arial"/>
                <a:cs typeface="Arial"/>
              </a:rPr>
              <a:t>F</a:t>
            </a:r>
            <a:r>
              <a:rPr lang="en-US" sz="1050" kern="900" err="1">
                <a:solidFill>
                  <a:srgbClr val="4F81BD"/>
                </a:solidFill>
                <a:latin typeface="Arial"/>
                <a:cs typeface="Arial"/>
              </a:rPr>
              <a:t>or</a:t>
            </a:r>
            <a:r>
              <a:rPr lang="en-US" sz="1100" kern="900" err="1">
                <a:solidFill>
                  <a:srgbClr val="4F81BD"/>
                </a:solidFill>
                <a:latin typeface="Arial"/>
                <a:cs typeface="Arial"/>
              </a:rPr>
              <a:t>T</a:t>
            </a:r>
            <a:r>
              <a:rPr lang="en-US" sz="1050" kern="900" err="1">
                <a:solidFill>
                  <a:srgbClr val="4F81BD"/>
                </a:solidFill>
                <a:latin typeface="Arial"/>
                <a:cs typeface="Arial"/>
              </a:rPr>
              <a:t>he</a:t>
            </a:r>
            <a:r>
              <a:rPr lang="en-US" sz="1100" kern="900" err="1">
                <a:solidFill>
                  <a:srgbClr val="4F81BD"/>
                </a:solidFill>
                <a:latin typeface="Arial"/>
                <a:cs typeface="Arial"/>
              </a:rPr>
              <a:t>A</a:t>
            </a:r>
            <a:r>
              <a:rPr lang="en-US" sz="1050" kern="900" err="1">
                <a:solidFill>
                  <a:srgbClr val="4F81BD"/>
                </a:solidFill>
                <a:latin typeface="Arial"/>
                <a:cs typeface="Arial"/>
              </a:rPr>
              <a:t>rts.org</a:t>
            </a:r>
            <a:endParaRPr lang="en-US" sz="1050" kern="900">
              <a:solidFill>
                <a:srgbClr val="4F81BD"/>
              </a:solidFill>
              <a:latin typeface="Arial"/>
              <a:cs typeface="Arial"/>
            </a:endParaRPr>
          </a:p>
          <a:p>
            <a:r>
              <a:rPr lang="en-US" sz="1000" spc="70" err="1">
                <a:solidFill>
                  <a:srgbClr val="4F81BD"/>
                </a:solidFill>
                <a:latin typeface="Arial"/>
                <a:cs typeface="Arial"/>
              </a:rPr>
              <a:t>ArtsActionFund.org</a:t>
            </a:r>
            <a:endParaRPr lang="en-US" sz="1000" spc="70">
              <a:solidFill>
                <a:srgbClr val="4F81BD"/>
              </a:solidFill>
              <a:latin typeface="Arial"/>
              <a:cs typeface="Arial"/>
            </a:endParaRPr>
          </a:p>
          <a:p>
            <a:r>
              <a:rPr lang="en-US" sz="1000" b="1" cap="all" spc="70">
                <a:solidFill>
                  <a:srgbClr val="4F81BD"/>
                </a:solidFill>
                <a:latin typeface="Arial"/>
                <a:cs typeface="Arial"/>
              </a:rPr>
              <a:t>@</a:t>
            </a:r>
            <a:r>
              <a:rPr lang="en-US" sz="1050" b="1" spc="70">
                <a:solidFill>
                  <a:srgbClr val="4F81BD"/>
                </a:solidFill>
                <a:latin typeface="Arial"/>
                <a:cs typeface="Arial"/>
              </a:rPr>
              <a:t>Americans4A</a:t>
            </a:r>
            <a:r>
              <a:rPr lang="en-US" sz="1000" b="1" spc="70">
                <a:solidFill>
                  <a:srgbClr val="4F81BD"/>
                </a:solidFill>
                <a:latin typeface="Arial"/>
                <a:cs typeface="Arial"/>
              </a:rPr>
              <a:t>rts</a:t>
            </a:r>
            <a:endParaRPr lang="en-US">
              <a:solidFill>
                <a:srgbClr val="4F81BD"/>
              </a:solidFill>
              <a:latin typeface="Arial"/>
              <a:cs typeface="Arial"/>
            </a:endParaRPr>
          </a:p>
          <a:p>
            <a:r>
              <a:rPr lang="en-US" sz="1000" b="1" cap="all" spc="70">
                <a:solidFill>
                  <a:srgbClr val="4F81BD"/>
                </a:solidFill>
                <a:latin typeface="Arial"/>
                <a:cs typeface="Arial"/>
              </a:rPr>
              <a:t>@</a:t>
            </a:r>
            <a:r>
              <a:rPr lang="en-US" sz="1000" b="1" spc="70" err="1">
                <a:solidFill>
                  <a:srgbClr val="4F81BD"/>
                </a:solidFill>
                <a:latin typeface="Arial"/>
                <a:cs typeface="Arial"/>
              </a:rPr>
              <a:t>ArtsActionFund</a:t>
            </a:r>
            <a:endParaRPr lang="en-US" sz="1000" b="1" cap="all" spc="70">
              <a:solidFill>
                <a:srgbClr val="4F81BD"/>
              </a:solidFill>
              <a:latin typeface="Arial"/>
              <a:cs typeface="Arial"/>
            </a:endParaRPr>
          </a:p>
        </p:txBody>
      </p:sp>
      <p:pic>
        <p:nvPicPr>
          <p:cNvPr id="13" name="Picture 9" descr="C:\Users\vmurraybaatin\Pictures\Transparent Export Wizard-1.gif">
            <a:extLst>
              <a:ext uri="{FF2B5EF4-FFF2-40B4-BE49-F238E27FC236}">
                <a16:creationId xmlns:a16="http://schemas.microsoft.com/office/drawing/2014/main" id="{57C9DB77-6D7E-6733-2F58-3D016B93F5DA}"/>
              </a:ext>
            </a:extLst>
          </p:cNvPr>
          <p:cNvPicPr>
            <a:picLocks noChangeAspect="1" noChangeArrowheads="1"/>
          </p:cNvPicPr>
          <p:nvPr/>
        </p:nvPicPr>
        <p:blipFill>
          <a:blip r:embed="rId6" cstate="print"/>
          <a:srcRect/>
          <a:stretch>
            <a:fillRect/>
          </a:stretch>
        </p:blipFill>
        <p:spPr bwMode="auto">
          <a:xfrm>
            <a:off x="3231715" y="5708617"/>
            <a:ext cx="2019851" cy="1064328"/>
          </a:xfrm>
          <a:prstGeom prst="rect">
            <a:avLst/>
          </a:prstGeom>
          <a:noFill/>
        </p:spPr>
      </p:pic>
      <p:sp>
        <p:nvSpPr>
          <p:cNvPr id="5" name="TextBox 4">
            <a:extLst>
              <a:ext uri="{FF2B5EF4-FFF2-40B4-BE49-F238E27FC236}">
                <a16:creationId xmlns:a16="http://schemas.microsoft.com/office/drawing/2014/main" id="{B39AA036-2652-6654-9BE6-22E7E8560098}"/>
              </a:ext>
            </a:extLst>
          </p:cNvPr>
          <p:cNvSpPr txBox="1"/>
          <p:nvPr/>
        </p:nvSpPr>
        <p:spPr>
          <a:xfrm>
            <a:off x="1526955" y="1088539"/>
            <a:ext cx="6531275" cy="646331"/>
          </a:xfrm>
          <a:prstGeom prst="rect">
            <a:avLst/>
          </a:prstGeom>
          <a:noFill/>
        </p:spPr>
        <p:txBody>
          <a:bodyPr wrap="none" rtlCol="0">
            <a:spAutoFit/>
          </a:bodyPr>
          <a:lstStyle/>
          <a:p>
            <a:r>
              <a:rPr lang="en-US" sz="3600" u="sng">
                <a:effectLst>
                  <a:outerShdw blurRad="38100" dist="38100" dir="2700000" algn="tl">
                    <a:srgbClr val="000000">
                      <a:alpha val="43137"/>
                    </a:srgbClr>
                  </a:outerShdw>
                </a:effectLst>
                <a:latin typeface="+mj-lt"/>
                <a:ea typeface="+mj-ea"/>
                <a:cs typeface="+mj-cs"/>
              </a:rPr>
              <a:t>Equitable Advocacy Opportunities</a:t>
            </a:r>
          </a:p>
        </p:txBody>
      </p:sp>
    </p:spTree>
    <p:extLst>
      <p:ext uri="{BB962C8B-B14F-4D97-AF65-F5344CB8AC3E}">
        <p14:creationId xmlns:p14="http://schemas.microsoft.com/office/powerpoint/2010/main" val="22969198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861"/>
            <a:ext cx="8229600" cy="1143000"/>
          </a:xfrm>
        </p:spPr>
        <p:txBody>
          <a:bodyPr>
            <a:normAutofit/>
          </a:bodyPr>
          <a:lstStyle/>
          <a:p>
            <a:r>
              <a:rPr lang="en-US">
                <a:effectLst>
                  <a:outerShdw blurRad="38100" dist="38100" dir="2700000" algn="tl">
                    <a:srgbClr val="000000">
                      <a:alpha val="43137"/>
                    </a:srgbClr>
                  </a:outerShdw>
                </a:effectLst>
              </a:rPr>
              <a:t>Local Ballot or Bond Initiatives</a:t>
            </a:r>
          </a:p>
        </p:txBody>
      </p:sp>
      <p:sp>
        <p:nvSpPr>
          <p:cNvPr id="3" name="Content Placeholder 2"/>
          <p:cNvSpPr>
            <a:spLocks noGrp="1"/>
          </p:cNvSpPr>
          <p:nvPr>
            <p:ph idx="1"/>
          </p:nvPr>
        </p:nvSpPr>
        <p:spPr>
          <a:xfrm>
            <a:off x="87747" y="1598178"/>
            <a:ext cx="8869284" cy="4345422"/>
          </a:xfrm>
        </p:spPr>
        <p:txBody>
          <a:bodyPr vert="horz" lIns="91440" tIns="45720" rIns="91440" bIns="45720" rtlCol="0" anchor="t">
            <a:normAutofit lnSpcReduction="10000"/>
          </a:bodyPr>
          <a:lstStyle/>
          <a:p>
            <a:pPr lvl="1">
              <a:buChar char="•"/>
            </a:pPr>
            <a:r>
              <a:rPr lang="en-US">
                <a:cs typeface="Calibri"/>
              </a:rPr>
              <a:t>No database to monitor local initiatives  </a:t>
            </a:r>
            <a:endParaRPr lang="en-US"/>
          </a:p>
          <a:p>
            <a:pPr lvl="1">
              <a:buChar char="•"/>
            </a:pPr>
            <a:endParaRPr lang="en-US" sz="700">
              <a:cs typeface="Calibri"/>
            </a:endParaRPr>
          </a:p>
          <a:p>
            <a:pPr lvl="1">
              <a:buChar char="•"/>
            </a:pPr>
            <a:r>
              <a:rPr lang="en-US">
                <a:cs typeface="Calibri"/>
              </a:rPr>
              <a:t>Miami Beach Bond initiative "Yes 2 Arts"  passed 65%</a:t>
            </a:r>
          </a:p>
          <a:p>
            <a:pPr lvl="1">
              <a:buChar char="•"/>
            </a:pPr>
            <a:endParaRPr lang="en-US" sz="700">
              <a:cs typeface="Calibri"/>
            </a:endParaRPr>
          </a:p>
          <a:p>
            <a:pPr lvl="1">
              <a:buChar char="•"/>
            </a:pPr>
            <a:r>
              <a:rPr lang="en-US">
                <a:cs typeface="Calibri"/>
              </a:rPr>
              <a:t>$159 million in bonds for cultural institution infrastructure improvements  </a:t>
            </a:r>
          </a:p>
          <a:p>
            <a:pPr lvl="1">
              <a:buChar char="•"/>
            </a:pPr>
            <a:endParaRPr lang="en-US" sz="700">
              <a:cs typeface="Calibri"/>
            </a:endParaRPr>
          </a:p>
          <a:p>
            <a:pPr lvl="1">
              <a:buChar char="•"/>
            </a:pPr>
            <a:r>
              <a:rPr lang="en-US">
                <a:cs typeface="Calibri"/>
              </a:rPr>
              <a:t>Part of an effort to rebrand Miami Beach away from a party destination to a home for arts and cultural. </a:t>
            </a:r>
          </a:p>
          <a:p>
            <a:pPr marL="457200" lvl="1" indent="0">
              <a:buNone/>
            </a:pPr>
            <a:endParaRPr lang="en-US" sz="700">
              <a:solidFill>
                <a:srgbClr val="C00000"/>
              </a:solidFill>
              <a:cs typeface="Calibri"/>
            </a:endParaRPr>
          </a:p>
          <a:p>
            <a:pPr marL="457200" lvl="1" indent="0">
              <a:buNone/>
            </a:pPr>
            <a:r>
              <a:rPr lang="en-US">
                <a:solidFill>
                  <a:srgbClr val="C00000"/>
                </a:solidFill>
                <a:cs typeface="Calibri"/>
              </a:rPr>
              <a:t>If your city/county had a local ballot initiative that involved the arts, please email </a:t>
            </a:r>
            <a:r>
              <a:rPr lang="en-US" err="1">
                <a:solidFill>
                  <a:srgbClr val="C00000"/>
                </a:solidFill>
                <a:cs typeface="Calibri"/>
              </a:rPr>
              <a:t>jay@artsusa.org</a:t>
            </a:r>
            <a:r>
              <a:rPr lang="en-US">
                <a:solidFill>
                  <a:srgbClr val="C00000"/>
                </a:solidFill>
                <a:cs typeface="Calibri"/>
              </a:rPr>
              <a:t>  </a:t>
            </a:r>
          </a:p>
          <a:p>
            <a:pPr lvl="2"/>
            <a:endParaRPr lang="en-US">
              <a:cs typeface="Calibri"/>
            </a:endParaRPr>
          </a:p>
        </p:txBody>
      </p:sp>
      <p:pic>
        <p:nvPicPr>
          <p:cNvPr id="4" name="Picture 1"/>
          <p:cNvPicPr>
            <a:picLocks noChangeAspect="1" noChangeArrowheads="1"/>
          </p:cNvPicPr>
          <p:nvPr/>
        </p:nvPicPr>
        <p:blipFill>
          <a:blip r:embed="rId3" cstate="print"/>
          <a:srcRect b="97727"/>
          <a:stretch>
            <a:fillRect/>
          </a:stretch>
        </p:blipFill>
        <p:spPr bwMode="auto">
          <a:xfrm>
            <a:off x="0" y="0"/>
            <a:ext cx="9144000" cy="304801"/>
          </a:xfrm>
          <a:prstGeom prst="rect">
            <a:avLst/>
          </a:prstGeom>
          <a:noFill/>
          <a:ln w="9525">
            <a:noFill/>
            <a:miter lim="800000"/>
            <a:headEnd/>
            <a:tailEnd/>
          </a:ln>
        </p:spPr>
      </p:pic>
      <p:pic>
        <p:nvPicPr>
          <p:cNvPr id="7" name="Picture 6" descr="Logo&#10;&#10;Description automatically generated">
            <a:extLst>
              <a:ext uri="{FF2B5EF4-FFF2-40B4-BE49-F238E27FC236}">
                <a16:creationId xmlns:a16="http://schemas.microsoft.com/office/drawing/2014/main" id="{942D421E-CA6B-87BC-8A9E-919D243EA965}"/>
              </a:ext>
            </a:extLst>
          </p:cNvPr>
          <p:cNvPicPr>
            <a:picLocks noChangeAspect="1"/>
          </p:cNvPicPr>
          <p:nvPr/>
        </p:nvPicPr>
        <p:blipFill>
          <a:blip r:embed="rId4"/>
          <a:stretch>
            <a:fillRect/>
          </a:stretch>
        </p:blipFill>
        <p:spPr>
          <a:xfrm>
            <a:off x="5654097" y="5798617"/>
            <a:ext cx="922067" cy="894650"/>
          </a:xfrm>
          <a:prstGeom prst="rect">
            <a:avLst/>
          </a:prstGeom>
        </p:spPr>
      </p:pic>
      <p:pic>
        <p:nvPicPr>
          <p:cNvPr id="11" name="Picture 10" descr="afta_logo_color_horz.jpg">
            <a:extLst>
              <a:ext uri="{FF2B5EF4-FFF2-40B4-BE49-F238E27FC236}">
                <a16:creationId xmlns:a16="http://schemas.microsoft.com/office/drawing/2014/main" id="{30B326A6-2FF5-5CB7-DB05-5F3E739DFB52}"/>
              </a:ext>
            </a:extLst>
          </p:cNvPr>
          <p:cNvPicPr>
            <a:picLocks noChangeAspect="1"/>
          </p:cNvPicPr>
          <p:nvPr/>
        </p:nvPicPr>
        <p:blipFill>
          <a:blip r:embed="rId5" cstate="print"/>
          <a:stretch>
            <a:fillRect/>
          </a:stretch>
        </p:blipFill>
        <p:spPr>
          <a:xfrm>
            <a:off x="235937" y="5834510"/>
            <a:ext cx="2466680" cy="788225"/>
          </a:xfrm>
          <a:prstGeom prst="rect">
            <a:avLst/>
          </a:prstGeom>
        </p:spPr>
      </p:pic>
      <p:sp>
        <p:nvSpPr>
          <p:cNvPr id="12" name="TextBox 11">
            <a:extLst>
              <a:ext uri="{FF2B5EF4-FFF2-40B4-BE49-F238E27FC236}">
                <a16:creationId xmlns:a16="http://schemas.microsoft.com/office/drawing/2014/main" id="{5219FEE5-4F02-197E-87B5-7D3C9F259225}"/>
              </a:ext>
            </a:extLst>
          </p:cNvPr>
          <p:cNvSpPr txBox="1"/>
          <p:nvPr/>
        </p:nvSpPr>
        <p:spPr>
          <a:xfrm>
            <a:off x="7152523" y="5891766"/>
            <a:ext cx="1811415" cy="730969"/>
          </a:xfrm>
          <a:prstGeom prst="rect">
            <a:avLst/>
          </a:prstGeom>
          <a:noFill/>
        </p:spPr>
        <p:txBody>
          <a:bodyPr wrap="square" lIns="91440" tIns="45720" rIns="91440" bIns="45720" rtlCol="0" anchor="t">
            <a:spAutoFit/>
          </a:bodyPr>
          <a:lstStyle/>
          <a:p>
            <a:r>
              <a:rPr lang="en-US" sz="1100" kern="900" err="1">
                <a:solidFill>
                  <a:srgbClr val="4F81BD"/>
                </a:solidFill>
                <a:latin typeface="Arial"/>
                <a:cs typeface="Arial"/>
              </a:rPr>
              <a:t>A</a:t>
            </a:r>
            <a:r>
              <a:rPr lang="en-US" sz="1050" kern="900" err="1">
                <a:solidFill>
                  <a:srgbClr val="4F81BD"/>
                </a:solidFill>
                <a:latin typeface="Arial"/>
                <a:cs typeface="Arial"/>
              </a:rPr>
              <a:t>mericans</a:t>
            </a:r>
            <a:r>
              <a:rPr lang="en-US" sz="1100" kern="900" err="1">
                <a:solidFill>
                  <a:srgbClr val="4F81BD"/>
                </a:solidFill>
                <a:latin typeface="Arial"/>
                <a:cs typeface="Arial"/>
              </a:rPr>
              <a:t>F</a:t>
            </a:r>
            <a:r>
              <a:rPr lang="en-US" sz="1050" kern="900" err="1">
                <a:solidFill>
                  <a:srgbClr val="4F81BD"/>
                </a:solidFill>
                <a:latin typeface="Arial"/>
                <a:cs typeface="Arial"/>
              </a:rPr>
              <a:t>or</a:t>
            </a:r>
            <a:r>
              <a:rPr lang="en-US" sz="1100" kern="900" err="1">
                <a:solidFill>
                  <a:srgbClr val="4F81BD"/>
                </a:solidFill>
                <a:latin typeface="Arial"/>
                <a:cs typeface="Arial"/>
              </a:rPr>
              <a:t>T</a:t>
            </a:r>
            <a:r>
              <a:rPr lang="en-US" sz="1050" kern="900" err="1">
                <a:solidFill>
                  <a:srgbClr val="4F81BD"/>
                </a:solidFill>
                <a:latin typeface="Arial"/>
                <a:cs typeface="Arial"/>
              </a:rPr>
              <a:t>he</a:t>
            </a:r>
            <a:r>
              <a:rPr lang="en-US" sz="1100" kern="900" err="1">
                <a:solidFill>
                  <a:srgbClr val="4F81BD"/>
                </a:solidFill>
                <a:latin typeface="Arial"/>
                <a:cs typeface="Arial"/>
              </a:rPr>
              <a:t>A</a:t>
            </a:r>
            <a:r>
              <a:rPr lang="en-US" sz="1050" kern="900" err="1">
                <a:solidFill>
                  <a:srgbClr val="4F81BD"/>
                </a:solidFill>
                <a:latin typeface="Arial"/>
                <a:cs typeface="Arial"/>
              </a:rPr>
              <a:t>rts.org</a:t>
            </a:r>
            <a:endParaRPr lang="en-US" sz="1050" kern="900">
              <a:solidFill>
                <a:srgbClr val="4F81BD"/>
              </a:solidFill>
              <a:latin typeface="Arial"/>
              <a:cs typeface="Arial"/>
            </a:endParaRPr>
          </a:p>
          <a:p>
            <a:r>
              <a:rPr lang="en-US" sz="1000" spc="70" err="1">
                <a:solidFill>
                  <a:srgbClr val="4F81BD"/>
                </a:solidFill>
                <a:latin typeface="Arial"/>
                <a:cs typeface="Arial"/>
              </a:rPr>
              <a:t>ArtsActionFund.org</a:t>
            </a:r>
            <a:endParaRPr lang="en-US" sz="1000" spc="70">
              <a:solidFill>
                <a:srgbClr val="4F81BD"/>
              </a:solidFill>
              <a:latin typeface="Arial"/>
              <a:cs typeface="Arial"/>
            </a:endParaRPr>
          </a:p>
          <a:p>
            <a:r>
              <a:rPr lang="en-US" sz="1000" b="1" cap="all" spc="70">
                <a:solidFill>
                  <a:srgbClr val="4F81BD"/>
                </a:solidFill>
                <a:latin typeface="Arial"/>
                <a:cs typeface="Arial"/>
              </a:rPr>
              <a:t>@</a:t>
            </a:r>
            <a:r>
              <a:rPr lang="en-US" sz="1050" b="1" spc="70">
                <a:solidFill>
                  <a:srgbClr val="4F81BD"/>
                </a:solidFill>
                <a:latin typeface="Arial"/>
                <a:cs typeface="Arial"/>
              </a:rPr>
              <a:t>Americans4A</a:t>
            </a:r>
            <a:r>
              <a:rPr lang="en-US" sz="1000" b="1" spc="70">
                <a:solidFill>
                  <a:srgbClr val="4F81BD"/>
                </a:solidFill>
                <a:latin typeface="Arial"/>
                <a:cs typeface="Arial"/>
              </a:rPr>
              <a:t>rts</a:t>
            </a:r>
            <a:endParaRPr lang="en-US">
              <a:solidFill>
                <a:srgbClr val="4F81BD"/>
              </a:solidFill>
              <a:latin typeface="Arial"/>
              <a:cs typeface="Arial"/>
            </a:endParaRPr>
          </a:p>
          <a:p>
            <a:r>
              <a:rPr lang="en-US" sz="1000" b="1" cap="all" spc="70">
                <a:solidFill>
                  <a:srgbClr val="4F81BD"/>
                </a:solidFill>
                <a:latin typeface="Arial"/>
                <a:cs typeface="Arial"/>
              </a:rPr>
              <a:t>@</a:t>
            </a:r>
            <a:r>
              <a:rPr lang="en-US" sz="1000" b="1" spc="70" err="1">
                <a:solidFill>
                  <a:srgbClr val="4F81BD"/>
                </a:solidFill>
                <a:latin typeface="Arial"/>
                <a:cs typeface="Arial"/>
              </a:rPr>
              <a:t>ArtsActionFund</a:t>
            </a:r>
            <a:endParaRPr lang="en-US" sz="1000" b="1" cap="all" spc="70">
              <a:solidFill>
                <a:srgbClr val="4F81BD"/>
              </a:solidFill>
              <a:latin typeface="Arial"/>
              <a:cs typeface="Arial"/>
            </a:endParaRPr>
          </a:p>
        </p:txBody>
      </p:sp>
      <p:pic>
        <p:nvPicPr>
          <p:cNvPr id="13" name="Picture 9" descr="C:\Users\vmurraybaatin\Pictures\Transparent Export Wizard-1.gif">
            <a:extLst>
              <a:ext uri="{FF2B5EF4-FFF2-40B4-BE49-F238E27FC236}">
                <a16:creationId xmlns:a16="http://schemas.microsoft.com/office/drawing/2014/main" id="{B5FDEB10-AECD-CDBC-E7C9-84FBFDF22925}"/>
              </a:ext>
            </a:extLst>
          </p:cNvPr>
          <p:cNvPicPr>
            <a:picLocks noChangeAspect="1" noChangeArrowheads="1"/>
          </p:cNvPicPr>
          <p:nvPr/>
        </p:nvPicPr>
        <p:blipFill>
          <a:blip r:embed="rId6" cstate="print"/>
          <a:srcRect/>
          <a:stretch>
            <a:fillRect/>
          </a:stretch>
        </p:blipFill>
        <p:spPr bwMode="auto">
          <a:xfrm>
            <a:off x="3231715" y="5708617"/>
            <a:ext cx="2019851" cy="1064328"/>
          </a:xfrm>
          <a:prstGeom prst="rect">
            <a:avLst/>
          </a:prstGeom>
          <a:noFill/>
        </p:spPr>
      </p:pic>
    </p:spTree>
    <p:extLst>
      <p:ext uri="{BB962C8B-B14F-4D97-AF65-F5344CB8AC3E}">
        <p14:creationId xmlns:p14="http://schemas.microsoft.com/office/powerpoint/2010/main" val="367837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0195"/>
            <a:ext cx="8229600" cy="1143000"/>
          </a:xfrm>
        </p:spPr>
        <p:txBody>
          <a:bodyPr>
            <a:normAutofit/>
          </a:bodyPr>
          <a:lstStyle/>
          <a:p>
            <a:r>
              <a:rPr lang="en-US">
                <a:effectLst>
                  <a:outerShdw blurRad="38100" dist="38100" dir="2700000" algn="tl">
                    <a:srgbClr val="000000">
                      <a:alpha val="43137"/>
                    </a:srgbClr>
                  </a:outerShdw>
                </a:effectLst>
              </a:rPr>
              <a:t>California Prop 28</a:t>
            </a:r>
          </a:p>
        </p:txBody>
      </p:sp>
      <p:sp>
        <p:nvSpPr>
          <p:cNvPr id="3" name="Content Placeholder 2"/>
          <p:cNvSpPr>
            <a:spLocks noGrp="1"/>
          </p:cNvSpPr>
          <p:nvPr>
            <p:ph idx="1"/>
          </p:nvPr>
        </p:nvSpPr>
        <p:spPr>
          <a:xfrm>
            <a:off x="89505" y="1475511"/>
            <a:ext cx="8597296" cy="4345422"/>
          </a:xfrm>
        </p:spPr>
        <p:txBody>
          <a:bodyPr vert="horz" lIns="91440" tIns="45720" rIns="91440" bIns="45720" rtlCol="0" anchor="t">
            <a:normAutofit fontScale="92500"/>
          </a:bodyPr>
          <a:lstStyle/>
          <a:p>
            <a:pPr lvl="1">
              <a:buChar char="•"/>
            </a:pPr>
            <a:r>
              <a:rPr lang="en-US"/>
              <a:t>Art and Music K-12 Education Funding Initiative</a:t>
            </a:r>
          </a:p>
          <a:p>
            <a:pPr lvl="1">
              <a:buChar char="•"/>
            </a:pPr>
            <a:endParaRPr lang="en-US" sz="800">
              <a:ea typeface="+mn-lt"/>
              <a:cs typeface="+mn-lt"/>
            </a:endParaRPr>
          </a:p>
          <a:p>
            <a:pPr lvl="1">
              <a:buChar char="•"/>
            </a:pPr>
            <a:r>
              <a:rPr lang="en-US">
                <a:ea typeface="+mn-lt"/>
                <a:cs typeface="+mn-lt"/>
              </a:rPr>
              <a:t>Passed with 63% of the vote</a:t>
            </a:r>
          </a:p>
          <a:p>
            <a:pPr lvl="1">
              <a:buChar char="•"/>
            </a:pPr>
            <a:endParaRPr lang="en-US" sz="800">
              <a:ea typeface="+mn-lt"/>
              <a:cs typeface="+mn-lt"/>
            </a:endParaRPr>
          </a:p>
          <a:p>
            <a:pPr lvl="1">
              <a:buChar char="•"/>
            </a:pPr>
            <a:r>
              <a:rPr lang="en-US">
                <a:ea typeface="+mn-lt"/>
                <a:cs typeface="+mn-lt"/>
              </a:rPr>
              <a:t>Increase of approx. $1 Billion for Arts Education</a:t>
            </a:r>
          </a:p>
          <a:p>
            <a:pPr lvl="1">
              <a:buChar char="•"/>
            </a:pPr>
            <a:endParaRPr lang="en-US" sz="800">
              <a:ea typeface="+mn-lt"/>
              <a:cs typeface="+mn-lt"/>
            </a:endParaRPr>
          </a:p>
          <a:p>
            <a:pPr lvl="1">
              <a:buChar char="•"/>
            </a:pPr>
            <a:r>
              <a:rPr lang="en-US"/>
              <a:t>Replenish resources for K-12 courses such as dance, theater and graphic design that are typically the first to be cut from school budgets during financial downturns.</a:t>
            </a:r>
          </a:p>
          <a:p>
            <a:pPr lvl="1">
              <a:buChar char="•"/>
            </a:pPr>
            <a:endParaRPr lang="en-US" sz="800"/>
          </a:p>
          <a:p>
            <a:pPr lvl="1">
              <a:buChar char="•"/>
            </a:pPr>
            <a:r>
              <a:rPr lang="en-US"/>
              <a:t>Create CA and other groups worked to pass the initiative  </a:t>
            </a:r>
            <a:endParaRPr lang="en-US">
              <a:cs typeface="Calibri"/>
            </a:endParaRPr>
          </a:p>
          <a:p>
            <a:pPr lvl="2"/>
            <a:endParaRPr lang="en-US">
              <a:cs typeface="Calibri"/>
            </a:endParaRPr>
          </a:p>
          <a:p>
            <a:pPr marL="914400" lvl="2" indent="0">
              <a:buNone/>
            </a:pPr>
            <a:endParaRPr lang="en-US">
              <a:cs typeface="Calibri"/>
            </a:endParaRPr>
          </a:p>
          <a:p>
            <a:pPr lvl="2">
              <a:buChar char="•"/>
            </a:pPr>
            <a:endParaRPr lang="en-US">
              <a:cs typeface="Calibri"/>
            </a:endParaRPr>
          </a:p>
          <a:p>
            <a:pPr lvl="1">
              <a:buChar char="•"/>
            </a:pPr>
            <a:endParaRPr lang="en-US">
              <a:cs typeface="Calibri"/>
            </a:endParaRPr>
          </a:p>
        </p:txBody>
      </p:sp>
      <p:pic>
        <p:nvPicPr>
          <p:cNvPr id="4" name="Picture 1"/>
          <p:cNvPicPr>
            <a:picLocks noChangeAspect="1" noChangeArrowheads="1"/>
          </p:cNvPicPr>
          <p:nvPr/>
        </p:nvPicPr>
        <p:blipFill>
          <a:blip r:embed="rId3" cstate="print"/>
          <a:srcRect b="97727"/>
          <a:stretch>
            <a:fillRect/>
          </a:stretch>
        </p:blipFill>
        <p:spPr bwMode="auto">
          <a:xfrm>
            <a:off x="0" y="0"/>
            <a:ext cx="9144000" cy="304801"/>
          </a:xfrm>
          <a:prstGeom prst="rect">
            <a:avLst/>
          </a:prstGeom>
          <a:noFill/>
          <a:ln w="9525">
            <a:noFill/>
            <a:miter lim="800000"/>
            <a:headEnd/>
            <a:tailEnd/>
          </a:ln>
        </p:spPr>
      </p:pic>
      <p:pic>
        <p:nvPicPr>
          <p:cNvPr id="7" name="Picture 6" descr="Logo&#10;&#10;Description automatically generated">
            <a:extLst>
              <a:ext uri="{FF2B5EF4-FFF2-40B4-BE49-F238E27FC236}">
                <a16:creationId xmlns:a16="http://schemas.microsoft.com/office/drawing/2014/main" id="{1143B93A-B6FF-7250-C3D5-D6D21F22D536}"/>
              </a:ext>
            </a:extLst>
          </p:cNvPr>
          <p:cNvPicPr>
            <a:picLocks noChangeAspect="1"/>
          </p:cNvPicPr>
          <p:nvPr/>
        </p:nvPicPr>
        <p:blipFill>
          <a:blip r:embed="rId4"/>
          <a:stretch>
            <a:fillRect/>
          </a:stretch>
        </p:blipFill>
        <p:spPr>
          <a:xfrm>
            <a:off x="5654097" y="5798617"/>
            <a:ext cx="922067" cy="894650"/>
          </a:xfrm>
          <a:prstGeom prst="rect">
            <a:avLst/>
          </a:prstGeom>
        </p:spPr>
      </p:pic>
      <p:pic>
        <p:nvPicPr>
          <p:cNvPr id="11" name="Picture 10" descr="afta_logo_color_horz.jpg">
            <a:extLst>
              <a:ext uri="{FF2B5EF4-FFF2-40B4-BE49-F238E27FC236}">
                <a16:creationId xmlns:a16="http://schemas.microsoft.com/office/drawing/2014/main" id="{8366B2A0-2693-6093-CE49-0E22A501DFC6}"/>
              </a:ext>
            </a:extLst>
          </p:cNvPr>
          <p:cNvPicPr>
            <a:picLocks noChangeAspect="1"/>
          </p:cNvPicPr>
          <p:nvPr/>
        </p:nvPicPr>
        <p:blipFill>
          <a:blip r:embed="rId5" cstate="print"/>
          <a:stretch>
            <a:fillRect/>
          </a:stretch>
        </p:blipFill>
        <p:spPr>
          <a:xfrm>
            <a:off x="235937" y="5834510"/>
            <a:ext cx="2466680" cy="788225"/>
          </a:xfrm>
          <a:prstGeom prst="rect">
            <a:avLst/>
          </a:prstGeom>
        </p:spPr>
      </p:pic>
      <p:sp>
        <p:nvSpPr>
          <p:cNvPr id="12" name="TextBox 11">
            <a:extLst>
              <a:ext uri="{FF2B5EF4-FFF2-40B4-BE49-F238E27FC236}">
                <a16:creationId xmlns:a16="http://schemas.microsoft.com/office/drawing/2014/main" id="{D375C2FE-0DB7-8EE3-0C4A-B3EED2605958}"/>
              </a:ext>
            </a:extLst>
          </p:cNvPr>
          <p:cNvSpPr txBox="1"/>
          <p:nvPr/>
        </p:nvSpPr>
        <p:spPr>
          <a:xfrm>
            <a:off x="7152523" y="5891766"/>
            <a:ext cx="1811415" cy="730969"/>
          </a:xfrm>
          <a:prstGeom prst="rect">
            <a:avLst/>
          </a:prstGeom>
          <a:noFill/>
        </p:spPr>
        <p:txBody>
          <a:bodyPr wrap="square" lIns="91440" tIns="45720" rIns="91440" bIns="45720" rtlCol="0" anchor="t">
            <a:spAutoFit/>
          </a:bodyPr>
          <a:lstStyle/>
          <a:p>
            <a:r>
              <a:rPr lang="en-US" sz="1100" kern="900" err="1">
                <a:solidFill>
                  <a:srgbClr val="4F81BD"/>
                </a:solidFill>
                <a:latin typeface="Arial"/>
                <a:cs typeface="Arial"/>
              </a:rPr>
              <a:t>A</a:t>
            </a:r>
            <a:r>
              <a:rPr lang="en-US" sz="1050" kern="900" err="1">
                <a:solidFill>
                  <a:srgbClr val="4F81BD"/>
                </a:solidFill>
                <a:latin typeface="Arial"/>
                <a:cs typeface="Arial"/>
              </a:rPr>
              <a:t>mericans</a:t>
            </a:r>
            <a:r>
              <a:rPr lang="en-US" sz="1100" kern="900" err="1">
                <a:solidFill>
                  <a:srgbClr val="4F81BD"/>
                </a:solidFill>
                <a:latin typeface="Arial"/>
                <a:cs typeface="Arial"/>
              </a:rPr>
              <a:t>F</a:t>
            </a:r>
            <a:r>
              <a:rPr lang="en-US" sz="1050" kern="900" err="1">
                <a:solidFill>
                  <a:srgbClr val="4F81BD"/>
                </a:solidFill>
                <a:latin typeface="Arial"/>
                <a:cs typeface="Arial"/>
              </a:rPr>
              <a:t>or</a:t>
            </a:r>
            <a:r>
              <a:rPr lang="en-US" sz="1100" kern="900" err="1">
                <a:solidFill>
                  <a:srgbClr val="4F81BD"/>
                </a:solidFill>
                <a:latin typeface="Arial"/>
                <a:cs typeface="Arial"/>
              </a:rPr>
              <a:t>T</a:t>
            </a:r>
            <a:r>
              <a:rPr lang="en-US" sz="1050" kern="900" err="1">
                <a:solidFill>
                  <a:srgbClr val="4F81BD"/>
                </a:solidFill>
                <a:latin typeface="Arial"/>
                <a:cs typeface="Arial"/>
              </a:rPr>
              <a:t>he</a:t>
            </a:r>
            <a:r>
              <a:rPr lang="en-US" sz="1100" kern="900" err="1">
                <a:solidFill>
                  <a:srgbClr val="4F81BD"/>
                </a:solidFill>
                <a:latin typeface="Arial"/>
                <a:cs typeface="Arial"/>
              </a:rPr>
              <a:t>A</a:t>
            </a:r>
            <a:r>
              <a:rPr lang="en-US" sz="1050" kern="900" err="1">
                <a:solidFill>
                  <a:srgbClr val="4F81BD"/>
                </a:solidFill>
                <a:latin typeface="Arial"/>
                <a:cs typeface="Arial"/>
              </a:rPr>
              <a:t>rts.org</a:t>
            </a:r>
            <a:endParaRPr lang="en-US" sz="1050" kern="900">
              <a:solidFill>
                <a:srgbClr val="4F81BD"/>
              </a:solidFill>
              <a:latin typeface="Arial"/>
              <a:cs typeface="Arial"/>
            </a:endParaRPr>
          </a:p>
          <a:p>
            <a:r>
              <a:rPr lang="en-US" sz="1000" spc="70" err="1">
                <a:solidFill>
                  <a:srgbClr val="4F81BD"/>
                </a:solidFill>
                <a:latin typeface="Arial"/>
                <a:cs typeface="Arial"/>
              </a:rPr>
              <a:t>ArtsActionFund.org</a:t>
            </a:r>
            <a:endParaRPr lang="en-US" sz="1000" spc="70">
              <a:solidFill>
                <a:srgbClr val="4F81BD"/>
              </a:solidFill>
              <a:latin typeface="Arial"/>
              <a:cs typeface="Arial"/>
            </a:endParaRPr>
          </a:p>
          <a:p>
            <a:r>
              <a:rPr lang="en-US" sz="1000" b="1" cap="all" spc="70">
                <a:solidFill>
                  <a:srgbClr val="4F81BD"/>
                </a:solidFill>
                <a:latin typeface="Arial"/>
                <a:cs typeface="Arial"/>
              </a:rPr>
              <a:t>@</a:t>
            </a:r>
            <a:r>
              <a:rPr lang="en-US" sz="1050" b="1" spc="70">
                <a:solidFill>
                  <a:srgbClr val="4F81BD"/>
                </a:solidFill>
                <a:latin typeface="Arial"/>
                <a:cs typeface="Arial"/>
              </a:rPr>
              <a:t>Americans4A</a:t>
            </a:r>
            <a:r>
              <a:rPr lang="en-US" sz="1000" b="1" spc="70">
                <a:solidFill>
                  <a:srgbClr val="4F81BD"/>
                </a:solidFill>
                <a:latin typeface="Arial"/>
                <a:cs typeface="Arial"/>
              </a:rPr>
              <a:t>rts</a:t>
            </a:r>
            <a:endParaRPr lang="en-US">
              <a:solidFill>
                <a:srgbClr val="4F81BD"/>
              </a:solidFill>
              <a:latin typeface="Arial"/>
              <a:cs typeface="Arial"/>
            </a:endParaRPr>
          </a:p>
          <a:p>
            <a:r>
              <a:rPr lang="en-US" sz="1000" b="1" cap="all" spc="70">
                <a:solidFill>
                  <a:srgbClr val="4F81BD"/>
                </a:solidFill>
                <a:latin typeface="Arial"/>
                <a:cs typeface="Arial"/>
              </a:rPr>
              <a:t>@</a:t>
            </a:r>
            <a:r>
              <a:rPr lang="en-US" sz="1000" b="1" spc="70" err="1">
                <a:solidFill>
                  <a:srgbClr val="4F81BD"/>
                </a:solidFill>
                <a:latin typeface="Arial"/>
                <a:cs typeface="Arial"/>
              </a:rPr>
              <a:t>ArtsActionFund</a:t>
            </a:r>
            <a:endParaRPr lang="en-US" sz="1000" b="1" cap="all" spc="70">
              <a:solidFill>
                <a:srgbClr val="4F81BD"/>
              </a:solidFill>
              <a:latin typeface="Arial"/>
              <a:cs typeface="Arial"/>
            </a:endParaRPr>
          </a:p>
        </p:txBody>
      </p:sp>
      <p:pic>
        <p:nvPicPr>
          <p:cNvPr id="13" name="Picture 9" descr="C:\Users\vmurraybaatin\Pictures\Transparent Export Wizard-1.gif">
            <a:extLst>
              <a:ext uri="{FF2B5EF4-FFF2-40B4-BE49-F238E27FC236}">
                <a16:creationId xmlns:a16="http://schemas.microsoft.com/office/drawing/2014/main" id="{651A77F4-9F95-3067-F65E-7F269ECBC1AC}"/>
              </a:ext>
            </a:extLst>
          </p:cNvPr>
          <p:cNvPicPr>
            <a:picLocks noChangeAspect="1" noChangeArrowheads="1"/>
          </p:cNvPicPr>
          <p:nvPr/>
        </p:nvPicPr>
        <p:blipFill>
          <a:blip r:embed="rId6" cstate="print"/>
          <a:srcRect/>
          <a:stretch>
            <a:fillRect/>
          </a:stretch>
        </p:blipFill>
        <p:spPr bwMode="auto">
          <a:xfrm>
            <a:off x="3231715" y="5708617"/>
            <a:ext cx="2019851" cy="1064328"/>
          </a:xfrm>
          <a:prstGeom prst="rect">
            <a:avLst/>
          </a:prstGeom>
          <a:noFill/>
        </p:spPr>
      </p:pic>
    </p:spTree>
    <p:extLst>
      <p:ext uri="{BB962C8B-B14F-4D97-AF65-F5344CB8AC3E}">
        <p14:creationId xmlns:p14="http://schemas.microsoft.com/office/powerpoint/2010/main" val="26683445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692" y="312119"/>
            <a:ext cx="8229600" cy="1143000"/>
          </a:xfrm>
        </p:spPr>
        <p:txBody>
          <a:bodyPr>
            <a:normAutofit/>
          </a:bodyPr>
          <a:lstStyle/>
          <a:p>
            <a:r>
              <a:rPr lang="en-US">
                <a:effectLst>
                  <a:outerShdw blurRad="38100" dist="38100" dir="2700000" algn="tl">
                    <a:srgbClr val="000000">
                      <a:alpha val="43137"/>
                    </a:srgbClr>
                  </a:outerShdw>
                </a:effectLst>
                <a:ea typeface="+mj-lt"/>
                <a:cs typeface="+mj-lt"/>
              </a:rPr>
              <a:t>Advocacy in 2023: Who to Engage</a:t>
            </a:r>
            <a:endParaRPr lang="en-US">
              <a:ea typeface="+mj-lt"/>
              <a:cs typeface="+mj-lt"/>
            </a:endParaRPr>
          </a:p>
        </p:txBody>
      </p:sp>
      <p:sp>
        <p:nvSpPr>
          <p:cNvPr id="10" name="Content Placeholder 9"/>
          <p:cNvSpPr>
            <a:spLocks noGrp="1"/>
          </p:cNvSpPr>
          <p:nvPr>
            <p:ph sz="half" idx="2"/>
          </p:nvPr>
        </p:nvSpPr>
        <p:spPr>
          <a:xfrm>
            <a:off x="314867" y="1514018"/>
            <a:ext cx="5135438" cy="4267807"/>
          </a:xfrm>
        </p:spPr>
        <p:txBody>
          <a:bodyPr vert="horz" lIns="91440" tIns="45720" rIns="91440" bIns="45720" rtlCol="0" anchor="t">
            <a:noAutofit/>
          </a:bodyPr>
          <a:lstStyle/>
          <a:p>
            <a:r>
              <a:rPr lang="en-US" sz="2400">
                <a:ea typeface="+mn-lt"/>
                <a:cs typeface="+mn-lt"/>
              </a:rPr>
              <a:t>Connect with new and returning elected officials, across all levels of government</a:t>
            </a:r>
          </a:p>
          <a:p>
            <a:r>
              <a:rPr lang="en-US" sz="2400">
                <a:ea typeface="+mn-lt"/>
                <a:cs typeface="+mn-lt"/>
              </a:rPr>
              <a:t>Encourage your friends, relatives, or members to find their elected officials via online tools</a:t>
            </a:r>
          </a:p>
          <a:p>
            <a:r>
              <a:rPr lang="en-US" sz="2400">
                <a:ea typeface="+mn-lt"/>
                <a:cs typeface="+mn-lt"/>
              </a:rPr>
              <a:t>Build and maintain relationships with </a:t>
            </a:r>
            <a:br>
              <a:rPr lang="en-US" sz="2400">
                <a:ea typeface="+mn-lt"/>
                <a:cs typeface="+mn-lt"/>
              </a:rPr>
            </a:br>
            <a:r>
              <a:rPr lang="en-US" sz="2400">
                <a:ea typeface="+mn-lt"/>
                <a:cs typeface="+mn-lt"/>
              </a:rPr>
              <a:t>staff -- District and Legislative</a:t>
            </a:r>
          </a:p>
          <a:p>
            <a:r>
              <a:rPr lang="en-US" sz="2400">
                <a:ea typeface="+mn-lt"/>
                <a:cs typeface="+mn-lt"/>
              </a:rPr>
              <a:t>Sign up for newsletters and follow elected </a:t>
            </a:r>
            <a:r>
              <a:rPr lang="en-US" sz="2500">
                <a:ea typeface="+mn-lt"/>
                <a:cs typeface="+mn-lt"/>
              </a:rPr>
              <a:t>officials on social media</a:t>
            </a:r>
            <a:endParaRPr lang="en-US" sz="2500">
              <a:cs typeface="Calibri"/>
            </a:endParaRPr>
          </a:p>
          <a:p>
            <a:pPr marL="0" indent="0">
              <a:buNone/>
            </a:pPr>
            <a:endParaRPr lang="en-US" sz="2500">
              <a:cs typeface="Calibri"/>
            </a:endParaRPr>
          </a:p>
          <a:p>
            <a:endParaRPr lang="en-US" sz="2500">
              <a:cs typeface="Calibri"/>
            </a:endParaRPr>
          </a:p>
        </p:txBody>
      </p:sp>
      <p:pic>
        <p:nvPicPr>
          <p:cNvPr id="4" name="Picture 1"/>
          <p:cNvPicPr>
            <a:picLocks noChangeAspect="1" noChangeArrowheads="1"/>
          </p:cNvPicPr>
          <p:nvPr/>
        </p:nvPicPr>
        <p:blipFill>
          <a:blip r:embed="rId3" cstate="print"/>
          <a:srcRect b="97727"/>
          <a:stretch>
            <a:fillRect/>
          </a:stretch>
        </p:blipFill>
        <p:spPr bwMode="auto">
          <a:xfrm>
            <a:off x="0" y="0"/>
            <a:ext cx="9144000" cy="304801"/>
          </a:xfrm>
          <a:prstGeom prst="rect">
            <a:avLst/>
          </a:prstGeom>
          <a:noFill/>
          <a:ln w="9525">
            <a:noFill/>
            <a:miter lim="800000"/>
            <a:headEnd/>
            <a:tailEnd/>
          </a:ln>
        </p:spPr>
      </p:pic>
      <p:pic>
        <p:nvPicPr>
          <p:cNvPr id="12" name="Picture 12">
            <a:extLst>
              <a:ext uri="{FF2B5EF4-FFF2-40B4-BE49-F238E27FC236}">
                <a16:creationId xmlns:a16="http://schemas.microsoft.com/office/drawing/2014/main" id="{EAE152AD-1CCF-5469-DAA6-448D98C0EAFF}"/>
              </a:ext>
            </a:extLst>
          </p:cNvPr>
          <p:cNvPicPr>
            <a:picLocks noChangeAspect="1"/>
          </p:cNvPicPr>
          <p:nvPr/>
        </p:nvPicPr>
        <p:blipFill rotWithShape="1">
          <a:blip r:embed="rId4"/>
          <a:srcRect l="14735" r="17003"/>
          <a:stretch/>
        </p:blipFill>
        <p:spPr>
          <a:xfrm>
            <a:off x="5618028" y="1882078"/>
            <a:ext cx="3068989" cy="2983178"/>
          </a:xfrm>
          <a:prstGeom prst="rect">
            <a:avLst/>
          </a:prstGeom>
        </p:spPr>
      </p:pic>
      <p:pic>
        <p:nvPicPr>
          <p:cNvPr id="3" name="Picture 2" descr="Logo&#10;&#10;Description automatically generated">
            <a:extLst>
              <a:ext uri="{FF2B5EF4-FFF2-40B4-BE49-F238E27FC236}">
                <a16:creationId xmlns:a16="http://schemas.microsoft.com/office/drawing/2014/main" id="{AD676C71-4E7B-4394-6E3E-B02A44C30DF6}"/>
              </a:ext>
            </a:extLst>
          </p:cNvPr>
          <p:cNvPicPr>
            <a:picLocks noChangeAspect="1"/>
          </p:cNvPicPr>
          <p:nvPr/>
        </p:nvPicPr>
        <p:blipFill>
          <a:blip r:embed="rId5"/>
          <a:stretch>
            <a:fillRect/>
          </a:stretch>
        </p:blipFill>
        <p:spPr>
          <a:xfrm>
            <a:off x="5654097" y="5798617"/>
            <a:ext cx="922067" cy="894650"/>
          </a:xfrm>
          <a:prstGeom prst="rect">
            <a:avLst/>
          </a:prstGeom>
        </p:spPr>
      </p:pic>
      <p:pic>
        <p:nvPicPr>
          <p:cNvPr id="7" name="Picture 6" descr="afta_logo_color_horz.jpg">
            <a:extLst>
              <a:ext uri="{FF2B5EF4-FFF2-40B4-BE49-F238E27FC236}">
                <a16:creationId xmlns:a16="http://schemas.microsoft.com/office/drawing/2014/main" id="{FF9B5345-063C-F3BC-EDF3-9297C20F2D02}"/>
              </a:ext>
            </a:extLst>
          </p:cNvPr>
          <p:cNvPicPr>
            <a:picLocks noChangeAspect="1"/>
          </p:cNvPicPr>
          <p:nvPr/>
        </p:nvPicPr>
        <p:blipFill>
          <a:blip r:embed="rId6" cstate="print"/>
          <a:stretch>
            <a:fillRect/>
          </a:stretch>
        </p:blipFill>
        <p:spPr>
          <a:xfrm>
            <a:off x="235937" y="5834510"/>
            <a:ext cx="2466680" cy="788225"/>
          </a:xfrm>
          <a:prstGeom prst="rect">
            <a:avLst/>
          </a:prstGeom>
        </p:spPr>
      </p:pic>
      <p:sp>
        <p:nvSpPr>
          <p:cNvPr id="11" name="TextBox 10">
            <a:extLst>
              <a:ext uri="{FF2B5EF4-FFF2-40B4-BE49-F238E27FC236}">
                <a16:creationId xmlns:a16="http://schemas.microsoft.com/office/drawing/2014/main" id="{DD2001EE-1E92-BCF4-FD69-2C426FFC8CC1}"/>
              </a:ext>
            </a:extLst>
          </p:cNvPr>
          <p:cNvSpPr txBox="1"/>
          <p:nvPr/>
        </p:nvSpPr>
        <p:spPr>
          <a:xfrm>
            <a:off x="7152523" y="5891766"/>
            <a:ext cx="1811415" cy="730969"/>
          </a:xfrm>
          <a:prstGeom prst="rect">
            <a:avLst/>
          </a:prstGeom>
          <a:noFill/>
        </p:spPr>
        <p:txBody>
          <a:bodyPr wrap="square" lIns="91440" tIns="45720" rIns="91440" bIns="45720" rtlCol="0" anchor="t">
            <a:spAutoFit/>
          </a:bodyPr>
          <a:lstStyle/>
          <a:p>
            <a:r>
              <a:rPr lang="en-US" sz="1100" kern="900" err="1">
                <a:solidFill>
                  <a:srgbClr val="4F81BD"/>
                </a:solidFill>
                <a:latin typeface="Arial"/>
                <a:cs typeface="Arial"/>
              </a:rPr>
              <a:t>A</a:t>
            </a:r>
            <a:r>
              <a:rPr lang="en-US" sz="1050" kern="900" err="1">
                <a:solidFill>
                  <a:srgbClr val="4F81BD"/>
                </a:solidFill>
                <a:latin typeface="Arial"/>
                <a:cs typeface="Arial"/>
              </a:rPr>
              <a:t>mericans</a:t>
            </a:r>
            <a:r>
              <a:rPr lang="en-US" sz="1100" kern="900" err="1">
                <a:solidFill>
                  <a:srgbClr val="4F81BD"/>
                </a:solidFill>
                <a:latin typeface="Arial"/>
                <a:cs typeface="Arial"/>
              </a:rPr>
              <a:t>F</a:t>
            </a:r>
            <a:r>
              <a:rPr lang="en-US" sz="1050" kern="900" err="1">
                <a:solidFill>
                  <a:srgbClr val="4F81BD"/>
                </a:solidFill>
                <a:latin typeface="Arial"/>
                <a:cs typeface="Arial"/>
              </a:rPr>
              <a:t>or</a:t>
            </a:r>
            <a:r>
              <a:rPr lang="en-US" sz="1100" kern="900" err="1">
                <a:solidFill>
                  <a:srgbClr val="4F81BD"/>
                </a:solidFill>
                <a:latin typeface="Arial"/>
                <a:cs typeface="Arial"/>
              </a:rPr>
              <a:t>T</a:t>
            </a:r>
            <a:r>
              <a:rPr lang="en-US" sz="1050" kern="900" err="1">
                <a:solidFill>
                  <a:srgbClr val="4F81BD"/>
                </a:solidFill>
                <a:latin typeface="Arial"/>
                <a:cs typeface="Arial"/>
              </a:rPr>
              <a:t>he</a:t>
            </a:r>
            <a:r>
              <a:rPr lang="en-US" sz="1100" kern="900" err="1">
                <a:solidFill>
                  <a:srgbClr val="4F81BD"/>
                </a:solidFill>
                <a:latin typeface="Arial"/>
                <a:cs typeface="Arial"/>
              </a:rPr>
              <a:t>A</a:t>
            </a:r>
            <a:r>
              <a:rPr lang="en-US" sz="1050" kern="900" err="1">
                <a:solidFill>
                  <a:srgbClr val="4F81BD"/>
                </a:solidFill>
                <a:latin typeface="Arial"/>
                <a:cs typeface="Arial"/>
              </a:rPr>
              <a:t>rts.org</a:t>
            </a:r>
            <a:endParaRPr lang="en-US" sz="1050" kern="900">
              <a:solidFill>
                <a:srgbClr val="4F81BD"/>
              </a:solidFill>
              <a:latin typeface="Arial"/>
              <a:cs typeface="Arial"/>
            </a:endParaRPr>
          </a:p>
          <a:p>
            <a:r>
              <a:rPr lang="en-US" sz="1000" spc="70" err="1">
                <a:solidFill>
                  <a:srgbClr val="4F81BD"/>
                </a:solidFill>
                <a:latin typeface="Arial"/>
                <a:cs typeface="Arial"/>
              </a:rPr>
              <a:t>ArtsActionFund.org</a:t>
            </a:r>
            <a:endParaRPr lang="en-US" sz="1000" spc="70">
              <a:solidFill>
                <a:srgbClr val="4F81BD"/>
              </a:solidFill>
              <a:latin typeface="Arial"/>
              <a:cs typeface="Arial"/>
            </a:endParaRPr>
          </a:p>
          <a:p>
            <a:r>
              <a:rPr lang="en-US" sz="1000" b="1" cap="all" spc="70">
                <a:solidFill>
                  <a:srgbClr val="4F81BD"/>
                </a:solidFill>
                <a:latin typeface="Arial"/>
                <a:cs typeface="Arial"/>
              </a:rPr>
              <a:t>@</a:t>
            </a:r>
            <a:r>
              <a:rPr lang="en-US" sz="1050" b="1" spc="70">
                <a:solidFill>
                  <a:srgbClr val="4F81BD"/>
                </a:solidFill>
                <a:latin typeface="Arial"/>
                <a:cs typeface="Arial"/>
              </a:rPr>
              <a:t>Americans4A</a:t>
            </a:r>
            <a:r>
              <a:rPr lang="en-US" sz="1000" b="1" spc="70">
                <a:solidFill>
                  <a:srgbClr val="4F81BD"/>
                </a:solidFill>
                <a:latin typeface="Arial"/>
                <a:cs typeface="Arial"/>
              </a:rPr>
              <a:t>rts</a:t>
            </a:r>
            <a:endParaRPr lang="en-US">
              <a:solidFill>
                <a:srgbClr val="4F81BD"/>
              </a:solidFill>
              <a:latin typeface="Arial"/>
              <a:cs typeface="Arial"/>
            </a:endParaRPr>
          </a:p>
          <a:p>
            <a:r>
              <a:rPr lang="en-US" sz="1000" b="1" cap="all" spc="70">
                <a:solidFill>
                  <a:srgbClr val="4F81BD"/>
                </a:solidFill>
                <a:latin typeface="Arial"/>
                <a:cs typeface="Arial"/>
              </a:rPr>
              <a:t>@</a:t>
            </a:r>
            <a:r>
              <a:rPr lang="en-US" sz="1000" b="1" spc="70" err="1">
                <a:solidFill>
                  <a:srgbClr val="4F81BD"/>
                </a:solidFill>
                <a:latin typeface="Arial"/>
                <a:cs typeface="Arial"/>
              </a:rPr>
              <a:t>ArtsActionFund</a:t>
            </a:r>
            <a:endParaRPr lang="en-US" sz="1000" b="1" cap="all" spc="70">
              <a:solidFill>
                <a:srgbClr val="4F81BD"/>
              </a:solidFill>
              <a:latin typeface="Arial"/>
              <a:cs typeface="Arial"/>
            </a:endParaRPr>
          </a:p>
        </p:txBody>
      </p:sp>
      <p:pic>
        <p:nvPicPr>
          <p:cNvPr id="13" name="Picture 9" descr="C:\Users\vmurraybaatin\Pictures\Transparent Export Wizard-1.gif">
            <a:extLst>
              <a:ext uri="{FF2B5EF4-FFF2-40B4-BE49-F238E27FC236}">
                <a16:creationId xmlns:a16="http://schemas.microsoft.com/office/drawing/2014/main" id="{A830838D-AEEA-86D8-72A8-894EA5916508}"/>
              </a:ext>
            </a:extLst>
          </p:cNvPr>
          <p:cNvPicPr>
            <a:picLocks noChangeAspect="1" noChangeArrowheads="1"/>
          </p:cNvPicPr>
          <p:nvPr/>
        </p:nvPicPr>
        <p:blipFill>
          <a:blip r:embed="rId7" cstate="print"/>
          <a:srcRect/>
          <a:stretch>
            <a:fillRect/>
          </a:stretch>
        </p:blipFill>
        <p:spPr bwMode="auto">
          <a:xfrm>
            <a:off x="3231715" y="5708617"/>
            <a:ext cx="2019851" cy="1064328"/>
          </a:xfrm>
          <a:prstGeom prst="rect">
            <a:avLst/>
          </a:prstGeom>
          <a:noFill/>
        </p:spPr>
      </p:pic>
    </p:spTree>
    <p:extLst>
      <p:ext uri="{BB962C8B-B14F-4D97-AF65-F5344CB8AC3E}">
        <p14:creationId xmlns:p14="http://schemas.microsoft.com/office/powerpoint/2010/main" val="29196399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9" y="325304"/>
            <a:ext cx="9153007" cy="1143000"/>
          </a:xfrm>
        </p:spPr>
        <p:txBody>
          <a:bodyPr>
            <a:normAutofit/>
          </a:bodyPr>
          <a:lstStyle/>
          <a:p>
            <a:r>
              <a:rPr lang="en-US">
                <a:effectLst>
                  <a:outerShdw blurRad="38100" dist="38100" dir="2700000" algn="tl">
                    <a:srgbClr val="000000">
                      <a:alpha val="43137"/>
                    </a:srgbClr>
                  </a:outerShdw>
                </a:effectLst>
                <a:ea typeface="+mj-lt"/>
                <a:cs typeface="+mj-lt"/>
              </a:rPr>
              <a:t>Advocacy in 2023: When to Engage</a:t>
            </a:r>
            <a:endParaRPr lang="en-US">
              <a:ea typeface="+mj-lt"/>
              <a:cs typeface="+mj-lt"/>
            </a:endParaRPr>
          </a:p>
        </p:txBody>
      </p:sp>
      <p:sp>
        <p:nvSpPr>
          <p:cNvPr id="10" name="Content Placeholder 9"/>
          <p:cNvSpPr>
            <a:spLocks noGrp="1"/>
          </p:cNvSpPr>
          <p:nvPr>
            <p:ph sz="half" idx="2"/>
          </p:nvPr>
        </p:nvSpPr>
        <p:spPr>
          <a:xfrm>
            <a:off x="443054" y="1356146"/>
            <a:ext cx="8694567" cy="4436722"/>
          </a:xfrm>
        </p:spPr>
        <p:txBody>
          <a:bodyPr vert="horz" lIns="91440" tIns="45720" rIns="91440" bIns="45720" rtlCol="0" anchor="t">
            <a:normAutofit/>
          </a:bodyPr>
          <a:lstStyle/>
          <a:p>
            <a:r>
              <a:rPr lang="en-US" sz="2600" b="1">
                <a:ea typeface="+mn-lt"/>
                <a:cs typeface="+mn-lt"/>
              </a:rPr>
              <a:t>Key Dates for </a:t>
            </a:r>
            <a:r>
              <a:rPr lang="en-US" sz="2600" b="1" u="sng">
                <a:ea typeface="+mn-lt"/>
                <a:cs typeface="+mn-lt"/>
              </a:rPr>
              <a:t>Federal</a:t>
            </a:r>
            <a:r>
              <a:rPr lang="en-US" sz="2600" b="1">
                <a:ea typeface="+mn-lt"/>
                <a:cs typeface="+mn-lt"/>
              </a:rPr>
              <a:t> Advocacy</a:t>
            </a:r>
          </a:p>
          <a:p>
            <a:pPr lvl="1">
              <a:buFont typeface="Arial" panose="020B0604020202020204" pitchFamily="34" charset="0"/>
              <a:buChar char="•"/>
            </a:pPr>
            <a:r>
              <a:rPr lang="en-US">
                <a:ea typeface="+mn-lt"/>
                <a:cs typeface="+mn-lt"/>
              </a:rPr>
              <a:t>December 6: Runoff election for one Georgia Senate seat</a:t>
            </a:r>
          </a:p>
          <a:p>
            <a:pPr lvl="1">
              <a:buFont typeface="Arial" panose="020B0604020202020204" pitchFamily="34" charset="0"/>
              <a:buChar char="•"/>
            </a:pPr>
            <a:r>
              <a:rPr lang="en-US">
                <a:ea typeface="+mn-lt"/>
                <a:cs typeface="+mn-lt"/>
              </a:rPr>
              <a:t>January 3: Swearing-in day for the 118th Congress</a:t>
            </a:r>
          </a:p>
          <a:p>
            <a:pPr lvl="1">
              <a:buFont typeface="Arial" panose="020B0604020202020204" pitchFamily="34" charset="0"/>
              <a:buChar char="•"/>
            </a:pPr>
            <a:r>
              <a:rPr lang="en-US">
                <a:ea typeface="+mn-lt"/>
                <a:cs typeface="+mn-lt"/>
              </a:rPr>
              <a:t>March 2023: Administration budget recommendations expected</a:t>
            </a:r>
          </a:p>
          <a:p>
            <a:pPr lvl="1">
              <a:buFont typeface="Arial" panose="020B0604020202020204" pitchFamily="34" charset="0"/>
              <a:buChar char="•"/>
            </a:pPr>
            <a:r>
              <a:rPr lang="en-US">
                <a:ea typeface="+mn-lt"/>
                <a:cs typeface="+mn-lt"/>
              </a:rPr>
              <a:t>May-June 2023: The U.S. House Appropriations subcommittees expected to markup their bills </a:t>
            </a:r>
          </a:p>
          <a:p>
            <a:r>
              <a:rPr lang="en-US" sz="2600" b="1">
                <a:ea typeface="+mn-lt"/>
                <a:cs typeface="+mn-lt"/>
              </a:rPr>
              <a:t>Key Dates for </a:t>
            </a:r>
            <a:r>
              <a:rPr lang="en-US" sz="2600" b="1" u="sng">
                <a:ea typeface="+mn-lt"/>
                <a:cs typeface="+mn-lt"/>
              </a:rPr>
              <a:t>State</a:t>
            </a:r>
            <a:r>
              <a:rPr lang="en-US" sz="2600" b="1">
                <a:ea typeface="+mn-lt"/>
                <a:cs typeface="+mn-lt"/>
              </a:rPr>
              <a:t> Advocacy</a:t>
            </a:r>
          </a:p>
          <a:p>
            <a:pPr lvl="1">
              <a:buFont typeface="Arial" panose="020B0604020202020204" pitchFamily="34" charset="0"/>
              <a:buChar char="•"/>
            </a:pPr>
            <a:r>
              <a:rPr lang="en-US">
                <a:ea typeface="+mn-lt"/>
                <a:cs typeface="+mn-lt"/>
              </a:rPr>
              <a:t>Most session begin in early January</a:t>
            </a:r>
          </a:p>
          <a:p>
            <a:pPr lvl="1">
              <a:buFont typeface="Arial" panose="020B0604020202020204" pitchFamily="34" charset="0"/>
              <a:buChar char="•"/>
            </a:pPr>
            <a:r>
              <a:rPr lang="en-US">
                <a:ea typeface="+mn-lt"/>
                <a:cs typeface="+mn-lt"/>
              </a:rPr>
              <a:t>Majority of sessions are out by the end of Summer </a:t>
            </a:r>
            <a:endParaRPr lang="en-US">
              <a:cs typeface="Calibri"/>
            </a:endParaRPr>
          </a:p>
          <a:p>
            <a:pPr marL="0" indent="0">
              <a:buNone/>
            </a:pPr>
            <a:endParaRPr lang="en-US">
              <a:cs typeface="Calibri"/>
            </a:endParaRPr>
          </a:p>
          <a:p>
            <a:pPr lvl="1"/>
            <a:endParaRPr lang="en-US" sz="2600">
              <a:cs typeface="Calibri"/>
            </a:endParaRPr>
          </a:p>
          <a:p>
            <a:pPr lvl="1"/>
            <a:endParaRPr lang="en-US" sz="2600">
              <a:cs typeface="Calibri"/>
            </a:endParaRPr>
          </a:p>
          <a:p>
            <a:endParaRPr lang="en-US" sz="2600">
              <a:cs typeface="Calibri"/>
            </a:endParaRPr>
          </a:p>
        </p:txBody>
      </p:sp>
      <p:pic>
        <p:nvPicPr>
          <p:cNvPr id="4" name="Picture 1"/>
          <p:cNvPicPr>
            <a:picLocks noChangeAspect="1" noChangeArrowheads="1"/>
          </p:cNvPicPr>
          <p:nvPr/>
        </p:nvPicPr>
        <p:blipFill>
          <a:blip r:embed="rId3" cstate="print"/>
          <a:srcRect b="97727"/>
          <a:stretch>
            <a:fillRect/>
          </a:stretch>
        </p:blipFill>
        <p:spPr bwMode="auto">
          <a:xfrm>
            <a:off x="0" y="0"/>
            <a:ext cx="9144000" cy="304801"/>
          </a:xfrm>
          <a:prstGeom prst="rect">
            <a:avLst/>
          </a:prstGeom>
          <a:noFill/>
          <a:ln w="9525">
            <a:noFill/>
            <a:miter lim="800000"/>
            <a:headEnd/>
            <a:tailEnd/>
          </a:ln>
        </p:spPr>
      </p:pic>
      <p:pic>
        <p:nvPicPr>
          <p:cNvPr id="3" name="Picture 2" descr="Logo&#10;&#10;Description automatically generated">
            <a:extLst>
              <a:ext uri="{FF2B5EF4-FFF2-40B4-BE49-F238E27FC236}">
                <a16:creationId xmlns:a16="http://schemas.microsoft.com/office/drawing/2014/main" id="{9B28C3A3-6DB5-25FB-2769-98F728C92BBF}"/>
              </a:ext>
            </a:extLst>
          </p:cNvPr>
          <p:cNvPicPr>
            <a:picLocks noChangeAspect="1"/>
          </p:cNvPicPr>
          <p:nvPr/>
        </p:nvPicPr>
        <p:blipFill>
          <a:blip r:embed="rId4"/>
          <a:stretch>
            <a:fillRect/>
          </a:stretch>
        </p:blipFill>
        <p:spPr>
          <a:xfrm>
            <a:off x="5654097" y="5798617"/>
            <a:ext cx="922067" cy="894650"/>
          </a:xfrm>
          <a:prstGeom prst="rect">
            <a:avLst/>
          </a:prstGeom>
        </p:spPr>
      </p:pic>
      <p:pic>
        <p:nvPicPr>
          <p:cNvPr id="7" name="Picture 6" descr="afta_logo_color_horz.jpg">
            <a:extLst>
              <a:ext uri="{FF2B5EF4-FFF2-40B4-BE49-F238E27FC236}">
                <a16:creationId xmlns:a16="http://schemas.microsoft.com/office/drawing/2014/main" id="{68A847B9-91DB-052D-92C4-112452680935}"/>
              </a:ext>
            </a:extLst>
          </p:cNvPr>
          <p:cNvPicPr>
            <a:picLocks noChangeAspect="1"/>
          </p:cNvPicPr>
          <p:nvPr/>
        </p:nvPicPr>
        <p:blipFill>
          <a:blip r:embed="rId5" cstate="print"/>
          <a:stretch>
            <a:fillRect/>
          </a:stretch>
        </p:blipFill>
        <p:spPr>
          <a:xfrm>
            <a:off x="235937" y="5834510"/>
            <a:ext cx="2466680" cy="788225"/>
          </a:xfrm>
          <a:prstGeom prst="rect">
            <a:avLst/>
          </a:prstGeom>
        </p:spPr>
      </p:pic>
      <p:sp>
        <p:nvSpPr>
          <p:cNvPr id="11" name="TextBox 10">
            <a:extLst>
              <a:ext uri="{FF2B5EF4-FFF2-40B4-BE49-F238E27FC236}">
                <a16:creationId xmlns:a16="http://schemas.microsoft.com/office/drawing/2014/main" id="{F3DEE7DB-B5E4-8835-6418-FE1DC3A11372}"/>
              </a:ext>
            </a:extLst>
          </p:cNvPr>
          <p:cNvSpPr txBox="1"/>
          <p:nvPr/>
        </p:nvSpPr>
        <p:spPr>
          <a:xfrm>
            <a:off x="7152523" y="5891766"/>
            <a:ext cx="1811415" cy="730969"/>
          </a:xfrm>
          <a:prstGeom prst="rect">
            <a:avLst/>
          </a:prstGeom>
          <a:noFill/>
        </p:spPr>
        <p:txBody>
          <a:bodyPr wrap="square" lIns="91440" tIns="45720" rIns="91440" bIns="45720" rtlCol="0" anchor="t">
            <a:spAutoFit/>
          </a:bodyPr>
          <a:lstStyle/>
          <a:p>
            <a:r>
              <a:rPr lang="en-US" sz="1100" kern="900" err="1">
                <a:solidFill>
                  <a:srgbClr val="4F81BD"/>
                </a:solidFill>
                <a:latin typeface="Arial"/>
                <a:cs typeface="Arial"/>
              </a:rPr>
              <a:t>A</a:t>
            </a:r>
            <a:r>
              <a:rPr lang="en-US" sz="1050" kern="900" err="1">
                <a:solidFill>
                  <a:srgbClr val="4F81BD"/>
                </a:solidFill>
                <a:latin typeface="Arial"/>
                <a:cs typeface="Arial"/>
              </a:rPr>
              <a:t>mericans</a:t>
            </a:r>
            <a:r>
              <a:rPr lang="en-US" sz="1100" kern="900" err="1">
                <a:solidFill>
                  <a:srgbClr val="4F81BD"/>
                </a:solidFill>
                <a:latin typeface="Arial"/>
                <a:cs typeface="Arial"/>
              </a:rPr>
              <a:t>F</a:t>
            </a:r>
            <a:r>
              <a:rPr lang="en-US" sz="1050" kern="900" err="1">
                <a:solidFill>
                  <a:srgbClr val="4F81BD"/>
                </a:solidFill>
                <a:latin typeface="Arial"/>
                <a:cs typeface="Arial"/>
              </a:rPr>
              <a:t>or</a:t>
            </a:r>
            <a:r>
              <a:rPr lang="en-US" sz="1100" kern="900" err="1">
                <a:solidFill>
                  <a:srgbClr val="4F81BD"/>
                </a:solidFill>
                <a:latin typeface="Arial"/>
                <a:cs typeface="Arial"/>
              </a:rPr>
              <a:t>T</a:t>
            </a:r>
            <a:r>
              <a:rPr lang="en-US" sz="1050" kern="900" err="1">
                <a:solidFill>
                  <a:srgbClr val="4F81BD"/>
                </a:solidFill>
                <a:latin typeface="Arial"/>
                <a:cs typeface="Arial"/>
              </a:rPr>
              <a:t>he</a:t>
            </a:r>
            <a:r>
              <a:rPr lang="en-US" sz="1100" kern="900" err="1">
                <a:solidFill>
                  <a:srgbClr val="4F81BD"/>
                </a:solidFill>
                <a:latin typeface="Arial"/>
                <a:cs typeface="Arial"/>
              </a:rPr>
              <a:t>A</a:t>
            </a:r>
            <a:r>
              <a:rPr lang="en-US" sz="1050" kern="900" err="1">
                <a:solidFill>
                  <a:srgbClr val="4F81BD"/>
                </a:solidFill>
                <a:latin typeface="Arial"/>
                <a:cs typeface="Arial"/>
              </a:rPr>
              <a:t>rts.org</a:t>
            </a:r>
            <a:endParaRPr lang="en-US" sz="1050" kern="900">
              <a:solidFill>
                <a:srgbClr val="4F81BD"/>
              </a:solidFill>
              <a:latin typeface="Arial"/>
              <a:cs typeface="Arial"/>
            </a:endParaRPr>
          </a:p>
          <a:p>
            <a:r>
              <a:rPr lang="en-US" sz="1000" spc="70" err="1">
                <a:solidFill>
                  <a:srgbClr val="4F81BD"/>
                </a:solidFill>
                <a:latin typeface="Arial"/>
                <a:cs typeface="Arial"/>
              </a:rPr>
              <a:t>ArtsActionFund.org</a:t>
            </a:r>
            <a:endParaRPr lang="en-US" sz="1000" spc="70">
              <a:solidFill>
                <a:srgbClr val="4F81BD"/>
              </a:solidFill>
              <a:latin typeface="Arial"/>
              <a:cs typeface="Arial"/>
            </a:endParaRPr>
          </a:p>
          <a:p>
            <a:r>
              <a:rPr lang="en-US" sz="1000" b="1" cap="all" spc="70">
                <a:solidFill>
                  <a:srgbClr val="4F81BD"/>
                </a:solidFill>
                <a:latin typeface="Arial"/>
                <a:cs typeface="Arial"/>
              </a:rPr>
              <a:t>@</a:t>
            </a:r>
            <a:r>
              <a:rPr lang="en-US" sz="1050" b="1" spc="70">
                <a:solidFill>
                  <a:srgbClr val="4F81BD"/>
                </a:solidFill>
                <a:latin typeface="Arial"/>
                <a:cs typeface="Arial"/>
              </a:rPr>
              <a:t>Americans4A</a:t>
            </a:r>
            <a:r>
              <a:rPr lang="en-US" sz="1000" b="1" spc="70">
                <a:solidFill>
                  <a:srgbClr val="4F81BD"/>
                </a:solidFill>
                <a:latin typeface="Arial"/>
                <a:cs typeface="Arial"/>
              </a:rPr>
              <a:t>rts</a:t>
            </a:r>
            <a:endParaRPr lang="en-US">
              <a:solidFill>
                <a:srgbClr val="4F81BD"/>
              </a:solidFill>
              <a:latin typeface="Arial"/>
              <a:cs typeface="Arial"/>
            </a:endParaRPr>
          </a:p>
          <a:p>
            <a:r>
              <a:rPr lang="en-US" sz="1000" b="1" cap="all" spc="70">
                <a:solidFill>
                  <a:srgbClr val="4F81BD"/>
                </a:solidFill>
                <a:latin typeface="Arial"/>
                <a:cs typeface="Arial"/>
              </a:rPr>
              <a:t>@</a:t>
            </a:r>
            <a:r>
              <a:rPr lang="en-US" sz="1000" b="1" spc="70" err="1">
                <a:solidFill>
                  <a:srgbClr val="4F81BD"/>
                </a:solidFill>
                <a:latin typeface="Arial"/>
                <a:cs typeface="Arial"/>
              </a:rPr>
              <a:t>ArtsActionFund</a:t>
            </a:r>
            <a:endParaRPr lang="en-US" sz="1000" b="1" cap="all" spc="70">
              <a:solidFill>
                <a:srgbClr val="4F81BD"/>
              </a:solidFill>
              <a:latin typeface="Arial"/>
              <a:cs typeface="Arial"/>
            </a:endParaRPr>
          </a:p>
        </p:txBody>
      </p:sp>
      <p:pic>
        <p:nvPicPr>
          <p:cNvPr id="12" name="Picture 9" descr="C:\Users\vmurraybaatin\Pictures\Transparent Export Wizard-1.gif">
            <a:extLst>
              <a:ext uri="{FF2B5EF4-FFF2-40B4-BE49-F238E27FC236}">
                <a16:creationId xmlns:a16="http://schemas.microsoft.com/office/drawing/2014/main" id="{529CB8CF-A40C-2524-6BBD-4255E0D4CAB2}"/>
              </a:ext>
            </a:extLst>
          </p:cNvPr>
          <p:cNvPicPr>
            <a:picLocks noChangeAspect="1" noChangeArrowheads="1"/>
          </p:cNvPicPr>
          <p:nvPr/>
        </p:nvPicPr>
        <p:blipFill>
          <a:blip r:embed="rId6" cstate="print"/>
          <a:srcRect/>
          <a:stretch>
            <a:fillRect/>
          </a:stretch>
        </p:blipFill>
        <p:spPr bwMode="auto">
          <a:xfrm>
            <a:off x="3231715" y="5708617"/>
            <a:ext cx="2019851" cy="1064328"/>
          </a:xfrm>
          <a:prstGeom prst="rect">
            <a:avLst/>
          </a:prstGeom>
          <a:noFill/>
        </p:spPr>
      </p:pic>
    </p:spTree>
    <p:extLst>
      <p:ext uri="{BB962C8B-B14F-4D97-AF65-F5344CB8AC3E}">
        <p14:creationId xmlns:p14="http://schemas.microsoft.com/office/powerpoint/2010/main" val="366119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9061"/>
            <a:ext cx="8229600" cy="1143000"/>
          </a:xfrm>
        </p:spPr>
        <p:txBody>
          <a:bodyPr>
            <a:normAutofit/>
          </a:bodyPr>
          <a:lstStyle/>
          <a:p>
            <a:r>
              <a:rPr lang="en-US">
                <a:effectLst>
                  <a:outerShdw blurRad="38100" dist="38100" dir="2700000" algn="tl">
                    <a:srgbClr val="000000">
                      <a:alpha val="43137"/>
                    </a:srgbClr>
                  </a:outerShdw>
                </a:effectLst>
                <a:ea typeface="+mj-lt"/>
                <a:cs typeface="+mj-lt"/>
              </a:rPr>
              <a:t>Advocacy in 2023: How to Engage</a:t>
            </a:r>
            <a:endParaRPr lang="en-US">
              <a:ea typeface="+mj-lt"/>
              <a:cs typeface="+mj-lt"/>
            </a:endParaRPr>
          </a:p>
        </p:txBody>
      </p:sp>
      <p:sp>
        <p:nvSpPr>
          <p:cNvPr id="10" name="Content Placeholder 9"/>
          <p:cNvSpPr>
            <a:spLocks noGrp="1"/>
          </p:cNvSpPr>
          <p:nvPr>
            <p:ph sz="half" idx="2"/>
          </p:nvPr>
        </p:nvSpPr>
        <p:spPr>
          <a:xfrm>
            <a:off x="350667" y="1907465"/>
            <a:ext cx="3883710" cy="3445747"/>
          </a:xfrm>
        </p:spPr>
        <p:txBody>
          <a:bodyPr vert="horz" lIns="91440" tIns="45720" rIns="91440" bIns="45720" rtlCol="0" anchor="t">
            <a:normAutofit lnSpcReduction="10000"/>
          </a:bodyPr>
          <a:lstStyle/>
          <a:p>
            <a:pPr marL="457200" indent="-457200"/>
            <a:r>
              <a:rPr lang="en-US" sz="2200">
                <a:ea typeface="+mn-lt"/>
                <a:cs typeface="+mn-lt"/>
              </a:rPr>
              <a:t>Send messages through the </a:t>
            </a:r>
            <a:r>
              <a:rPr lang="en-US" sz="2200" err="1">
                <a:ea typeface="+mn-lt"/>
                <a:cs typeface="+mn-lt"/>
              </a:rPr>
              <a:t>VoterVoice</a:t>
            </a:r>
            <a:r>
              <a:rPr lang="en-US" sz="2200">
                <a:ea typeface="+mn-lt"/>
                <a:cs typeface="+mn-lt"/>
              </a:rPr>
              <a:t> platform</a:t>
            </a:r>
          </a:p>
          <a:p>
            <a:pPr marL="457200" indent="-457200"/>
            <a:r>
              <a:rPr lang="en-US" sz="2200">
                <a:ea typeface="+mn-lt"/>
                <a:cs typeface="+mn-lt"/>
              </a:rPr>
              <a:t>Join the Arts Action Fund</a:t>
            </a:r>
          </a:p>
          <a:p>
            <a:pPr marL="457200" indent="-457200"/>
            <a:r>
              <a:rPr lang="en-US" sz="2200">
                <a:ea typeface="+mn-lt"/>
                <a:cs typeface="+mn-lt"/>
              </a:rPr>
              <a:t>Join your local arts advocacy organization</a:t>
            </a:r>
          </a:p>
          <a:p>
            <a:pPr marL="457200" indent="-457200"/>
            <a:r>
              <a:rPr lang="en-US" sz="2200">
                <a:ea typeface="+mn-lt"/>
                <a:cs typeface="+mn-lt"/>
              </a:rPr>
              <a:t>Send a congratulatory letter to your elected officials (ASAP)</a:t>
            </a:r>
          </a:p>
          <a:p>
            <a:pPr marL="457200" indent="-457200"/>
            <a:r>
              <a:rPr lang="en-US" sz="2200">
                <a:ea typeface="+mn-lt"/>
                <a:cs typeface="+mn-lt"/>
              </a:rPr>
              <a:t>Invite elected officials to events early and often</a:t>
            </a:r>
            <a:endParaRPr lang="en-US" sz="2200">
              <a:cs typeface="Calibri"/>
            </a:endParaRPr>
          </a:p>
          <a:p>
            <a:endParaRPr lang="en-US" sz="2200">
              <a:cs typeface="Calibri"/>
            </a:endParaRPr>
          </a:p>
        </p:txBody>
      </p:sp>
      <p:pic>
        <p:nvPicPr>
          <p:cNvPr id="4" name="Picture 1"/>
          <p:cNvPicPr>
            <a:picLocks noChangeAspect="1" noChangeArrowheads="1"/>
          </p:cNvPicPr>
          <p:nvPr/>
        </p:nvPicPr>
        <p:blipFill>
          <a:blip r:embed="rId3" cstate="print"/>
          <a:srcRect b="97727"/>
          <a:stretch>
            <a:fillRect/>
          </a:stretch>
        </p:blipFill>
        <p:spPr bwMode="auto">
          <a:xfrm>
            <a:off x="0" y="0"/>
            <a:ext cx="9144000" cy="304801"/>
          </a:xfrm>
          <a:prstGeom prst="rect">
            <a:avLst/>
          </a:prstGeom>
          <a:noFill/>
          <a:ln w="9525">
            <a:noFill/>
            <a:miter lim="800000"/>
            <a:headEnd/>
            <a:tailEnd/>
          </a:ln>
        </p:spPr>
      </p:pic>
      <p:pic>
        <p:nvPicPr>
          <p:cNvPr id="7" name="Picture 11" descr="Graphical user interface, text&#10;&#10;Description automatically generated">
            <a:extLst>
              <a:ext uri="{FF2B5EF4-FFF2-40B4-BE49-F238E27FC236}">
                <a16:creationId xmlns:a16="http://schemas.microsoft.com/office/drawing/2014/main" id="{936B0E98-28CC-301F-12BD-F4186CB0538A}"/>
              </a:ext>
            </a:extLst>
          </p:cNvPr>
          <p:cNvPicPr>
            <a:picLocks noChangeAspect="1"/>
          </p:cNvPicPr>
          <p:nvPr/>
        </p:nvPicPr>
        <p:blipFill>
          <a:blip r:embed="rId4"/>
          <a:stretch>
            <a:fillRect/>
          </a:stretch>
        </p:blipFill>
        <p:spPr>
          <a:xfrm>
            <a:off x="4332851" y="2329267"/>
            <a:ext cx="4438357" cy="2297654"/>
          </a:xfrm>
          <a:prstGeom prst="rect">
            <a:avLst/>
          </a:prstGeom>
          <a:ln w="25400">
            <a:solidFill>
              <a:schemeClr val="tx1">
                <a:alpha val="98000"/>
              </a:schemeClr>
            </a:solidFill>
          </a:ln>
        </p:spPr>
      </p:pic>
      <p:pic>
        <p:nvPicPr>
          <p:cNvPr id="3" name="Picture 2" descr="Logo&#10;&#10;Description automatically generated">
            <a:extLst>
              <a:ext uri="{FF2B5EF4-FFF2-40B4-BE49-F238E27FC236}">
                <a16:creationId xmlns:a16="http://schemas.microsoft.com/office/drawing/2014/main" id="{7EEE36E4-8C2E-A282-DD34-933192B7148C}"/>
              </a:ext>
            </a:extLst>
          </p:cNvPr>
          <p:cNvPicPr>
            <a:picLocks noChangeAspect="1"/>
          </p:cNvPicPr>
          <p:nvPr/>
        </p:nvPicPr>
        <p:blipFill>
          <a:blip r:embed="rId5"/>
          <a:stretch>
            <a:fillRect/>
          </a:stretch>
        </p:blipFill>
        <p:spPr>
          <a:xfrm>
            <a:off x="5654097" y="5798617"/>
            <a:ext cx="922067" cy="894650"/>
          </a:xfrm>
          <a:prstGeom prst="rect">
            <a:avLst/>
          </a:prstGeom>
        </p:spPr>
      </p:pic>
      <p:pic>
        <p:nvPicPr>
          <p:cNvPr id="12" name="Picture 11" descr="afta_logo_color_horz.jpg">
            <a:extLst>
              <a:ext uri="{FF2B5EF4-FFF2-40B4-BE49-F238E27FC236}">
                <a16:creationId xmlns:a16="http://schemas.microsoft.com/office/drawing/2014/main" id="{07FAA59F-9D12-B38C-70D3-35BBAAC36B78}"/>
              </a:ext>
            </a:extLst>
          </p:cNvPr>
          <p:cNvPicPr>
            <a:picLocks noChangeAspect="1"/>
          </p:cNvPicPr>
          <p:nvPr/>
        </p:nvPicPr>
        <p:blipFill>
          <a:blip r:embed="rId6" cstate="print"/>
          <a:stretch>
            <a:fillRect/>
          </a:stretch>
        </p:blipFill>
        <p:spPr>
          <a:xfrm>
            <a:off x="235937" y="5834510"/>
            <a:ext cx="2466680" cy="788225"/>
          </a:xfrm>
          <a:prstGeom prst="rect">
            <a:avLst/>
          </a:prstGeom>
        </p:spPr>
      </p:pic>
      <p:sp>
        <p:nvSpPr>
          <p:cNvPr id="13" name="TextBox 12">
            <a:extLst>
              <a:ext uri="{FF2B5EF4-FFF2-40B4-BE49-F238E27FC236}">
                <a16:creationId xmlns:a16="http://schemas.microsoft.com/office/drawing/2014/main" id="{68E0B984-C216-881A-4335-72FC5D339F96}"/>
              </a:ext>
            </a:extLst>
          </p:cNvPr>
          <p:cNvSpPr txBox="1"/>
          <p:nvPr/>
        </p:nvSpPr>
        <p:spPr>
          <a:xfrm>
            <a:off x="7152523" y="5891766"/>
            <a:ext cx="1811415" cy="730969"/>
          </a:xfrm>
          <a:prstGeom prst="rect">
            <a:avLst/>
          </a:prstGeom>
          <a:noFill/>
        </p:spPr>
        <p:txBody>
          <a:bodyPr wrap="square" lIns="91440" tIns="45720" rIns="91440" bIns="45720" rtlCol="0" anchor="t">
            <a:spAutoFit/>
          </a:bodyPr>
          <a:lstStyle/>
          <a:p>
            <a:r>
              <a:rPr lang="en-US" sz="1100" kern="900" err="1">
                <a:solidFill>
                  <a:srgbClr val="4F81BD"/>
                </a:solidFill>
                <a:latin typeface="Arial"/>
                <a:cs typeface="Arial"/>
              </a:rPr>
              <a:t>A</a:t>
            </a:r>
            <a:r>
              <a:rPr lang="en-US" sz="1050" kern="900" err="1">
                <a:solidFill>
                  <a:srgbClr val="4F81BD"/>
                </a:solidFill>
                <a:latin typeface="Arial"/>
                <a:cs typeface="Arial"/>
              </a:rPr>
              <a:t>mericans</a:t>
            </a:r>
            <a:r>
              <a:rPr lang="en-US" sz="1100" kern="900" err="1">
                <a:solidFill>
                  <a:srgbClr val="4F81BD"/>
                </a:solidFill>
                <a:latin typeface="Arial"/>
                <a:cs typeface="Arial"/>
              </a:rPr>
              <a:t>F</a:t>
            </a:r>
            <a:r>
              <a:rPr lang="en-US" sz="1050" kern="900" err="1">
                <a:solidFill>
                  <a:srgbClr val="4F81BD"/>
                </a:solidFill>
                <a:latin typeface="Arial"/>
                <a:cs typeface="Arial"/>
              </a:rPr>
              <a:t>or</a:t>
            </a:r>
            <a:r>
              <a:rPr lang="en-US" sz="1100" kern="900" err="1">
                <a:solidFill>
                  <a:srgbClr val="4F81BD"/>
                </a:solidFill>
                <a:latin typeface="Arial"/>
                <a:cs typeface="Arial"/>
              </a:rPr>
              <a:t>T</a:t>
            </a:r>
            <a:r>
              <a:rPr lang="en-US" sz="1050" kern="900" err="1">
                <a:solidFill>
                  <a:srgbClr val="4F81BD"/>
                </a:solidFill>
                <a:latin typeface="Arial"/>
                <a:cs typeface="Arial"/>
              </a:rPr>
              <a:t>he</a:t>
            </a:r>
            <a:r>
              <a:rPr lang="en-US" sz="1100" kern="900" err="1">
                <a:solidFill>
                  <a:srgbClr val="4F81BD"/>
                </a:solidFill>
                <a:latin typeface="Arial"/>
                <a:cs typeface="Arial"/>
              </a:rPr>
              <a:t>A</a:t>
            </a:r>
            <a:r>
              <a:rPr lang="en-US" sz="1050" kern="900" err="1">
                <a:solidFill>
                  <a:srgbClr val="4F81BD"/>
                </a:solidFill>
                <a:latin typeface="Arial"/>
                <a:cs typeface="Arial"/>
              </a:rPr>
              <a:t>rts.org</a:t>
            </a:r>
            <a:endParaRPr lang="en-US" sz="1050" kern="900">
              <a:solidFill>
                <a:srgbClr val="4F81BD"/>
              </a:solidFill>
              <a:latin typeface="Arial"/>
              <a:cs typeface="Arial"/>
            </a:endParaRPr>
          </a:p>
          <a:p>
            <a:r>
              <a:rPr lang="en-US" sz="1000" spc="70" err="1">
                <a:solidFill>
                  <a:srgbClr val="4F81BD"/>
                </a:solidFill>
                <a:latin typeface="Arial"/>
                <a:cs typeface="Arial"/>
              </a:rPr>
              <a:t>ArtsActionFund.org</a:t>
            </a:r>
            <a:endParaRPr lang="en-US" sz="1000" spc="70">
              <a:solidFill>
                <a:srgbClr val="4F81BD"/>
              </a:solidFill>
              <a:latin typeface="Arial"/>
              <a:cs typeface="Arial"/>
            </a:endParaRPr>
          </a:p>
          <a:p>
            <a:r>
              <a:rPr lang="en-US" sz="1000" b="1" cap="all" spc="70">
                <a:solidFill>
                  <a:srgbClr val="4F81BD"/>
                </a:solidFill>
                <a:latin typeface="Arial"/>
                <a:cs typeface="Arial"/>
              </a:rPr>
              <a:t>@</a:t>
            </a:r>
            <a:r>
              <a:rPr lang="en-US" sz="1050" b="1" spc="70">
                <a:solidFill>
                  <a:srgbClr val="4F81BD"/>
                </a:solidFill>
                <a:latin typeface="Arial"/>
                <a:cs typeface="Arial"/>
              </a:rPr>
              <a:t>Americans4A</a:t>
            </a:r>
            <a:r>
              <a:rPr lang="en-US" sz="1000" b="1" spc="70">
                <a:solidFill>
                  <a:srgbClr val="4F81BD"/>
                </a:solidFill>
                <a:latin typeface="Arial"/>
                <a:cs typeface="Arial"/>
              </a:rPr>
              <a:t>rts</a:t>
            </a:r>
            <a:endParaRPr lang="en-US">
              <a:solidFill>
                <a:srgbClr val="4F81BD"/>
              </a:solidFill>
              <a:latin typeface="Arial"/>
              <a:cs typeface="Arial"/>
            </a:endParaRPr>
          </a:p>
          <a:p>
            <a:r>
              <a:rPr lang="en-US" sz="1000" b="1" cap="all" spc="70">
                <a:solidFill>
                  <a:srgbClr val="4F81BD"/>
                </a:solidFill>
                <a:latin typeface="Arial"/>
                <a:cs typeface="Arial"/>
              </a:rPr>
              <a:t>@</a:t>
            </a:r>
            <a:r>
              <a:rPr lang="en-US" sz="1000" b="1" spc="70" err="1">
                <a:solidFill>
                  <a:srgbClr val="4F81BD"/>
                </a:solidFill>
                <a:latin typeface="Arial"/>
                <a:cs typeface="Arial"/>
              </a:rPr>
              <a:t>ArtsActionFund</a:t>
            </a:r>
            <a:endParaRPr lang="en-US" sz="1000" b="1" cap="all" spc="70">
              <a:solidFill>
                <a:srgbClr val="4F81BD"/>
              </a:solidFill>
              <a:latin typeface="Arial"/>
              <a:cs typeface="Arial"/>
            </a:endParaRPr>
          </a:p>
        </p:txBody>
      </p:sp>
      <p:pic>
        <p:nvPicPr>
          <p:cNvPr id="14" name="Picture 9" descr="C:\Users\vmurraybaatin\Pictures\Transparent Export Wizard-1.gif">
            <a:extLst>
              <a:ext uri="{FF2B5EF4-FFF2-40B4-BE49-F238E27FC236}">
                <a16:creationId xmlns:a16="http://schemas.microsoft.com/office/drawing/2014/main" id="{2E93C048-93BA-888D-A207-30FA4EC970F6}"/>
              </a:ext>
            </a:extLst>
          </p:cNvPr>
          <p:cNvPicPr>
            <a:picLocks noChangeAspect="1" noChangeArrowheads="1"/>
          </p:cNvPicPr>
          <p:nvPr/>
        </p:nvPicPr>
        <p:blipFill>
          <a:blip r:embed="rId7" cstate="print"/>
          <a:srcRect/>
          <a:stretch>
            <a:fillRect/>
          </a:stretch>
        </p:blipFill>
        <p:spPr bwMode="auto">
          <a:xfrm>
            <a:off x="3231715" y="5708617"/>
            <a:ext cx="2019851" cy="1064328"/>
          </a:xfrm>
          <a:prstGeom prst="rect">
            <a:avLst/>
          </a:prstGeom>
          <a:noFill/>
        </p:spPr>
      </p:pic>
    </p:spTree>
    <p:extLst>
      <p:ext uri="{BB962C8B-B14F-4D97-AF65-F5344CB8AC3E}">
        <p14:creationId xmlns:p14="http://schemas.microsoft.com/office/powerpoint/2010/main" val="2747542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559"/>
            <a:ext cx="8229600" cy="660918"/>
          </a:xfrm>
        </p:spPr>
        <p:txBody>
          <a:bodyPr>
            <a:normAutofit fontScale="90000"/>
          </a:bodyPr>
          <a:lstStyle/>
          <a:p>
            <a:r>
              <a:rPr lang="en-US">
                <a:effectLst>
                  <a:outerShdw blurRad="38100" dist="38100" dir="2700000" algn="tl">
                    <a:srgbClr val="000000">
                      <a:alpha val="43137"/>
                    </a:srgbClr>
                  </a:outerShdw>
                </a:effectLst>
              </a:rPr>
              <a:t>Topline Federal Election Takeaways</a:t>
            </a:r>
          </a:p>
        </p:txBody>
      </p:sp>
      <p:sp>
        <p:nvSpPr>
          <p:cNvPr id="3" name="Content Placeholder 2"/>
          <p:cNvSpPr>
            <a:spLocks noGrp="1"/>
          </p:cNvSpPr>
          <p:nvPr>
            <p:ph idx="1"/>
          </p:nvPr>
        </p:nvSpPr>
        <p:spPr>
          <a:xfrm>
            <a:off x="454398" y="1526088"/>
            <a:ext cx="8519160" cy="4095474"/>
          </a:xfrm>
        </p:spPr>
        <p:txBody>
          <a:bodyPr vert="horz" lIns="91440" tIns="45720" rIns="91440" bIns="45720" rtlCol="0" anchor="t">
            <a:normAutofit/>
          </a:bodyPr>
          <a:lstStyle/>
          <a:p>
            <a:r>
              <a:rPr lang="en-US" sz="3000">
                <a:cs typeface="Calibri"/>
              </a:rPr>
              <a:t>Changes in Party Control</a:t>
            </a:r>
          </a:p>
          <a:p>
            <a:r>
              <a:rPr lang="en-US" sz="3000">
                <a:cs typeface="Calibri"/>
              </a:rPr>
              <a:t>Changes in Party Leadership </a:t>
            </a:r>
          </a:p>
          <a:p>
            <a:r>
              <a:rPr lang="en-US" sz="3000">
                <a:cs typeface="Calibri"/>
              </a:rPr>
              <a:t>Lame Duck Session until Dec 21st.</a:t>
            </a:r>
          </a:p>
          <a:p>
            <a:r>
              <a:rPr lang="en-US" sz="3000">
                <a:cs typeface="Calibri"/>
              </a:rPr>
              <a:t>118th Congress swearing-in on January 3, 2023</a:t>
            </a:r>
          </a:p>
          <a:p>
            <a:pPr marL="457200" indent="-457200"/>
            <a:r>
              <a:rPr lang="en-US" sz="3000">
                <a:cs typeface="Calibri"/>
              </a:rPr>
              <a:t>Raising the Debt Ceiling</a:t>
            </a:r>
          </a:p>
          <a:p>
            <a:r>
              <a:rPr lang="en-US" sz="3000">
                <a:cs typeface="Calibri"/>
              </a:rPr>
              <a:t>Prospective Agenda and Arts Bills to be Reintroduced</a:t>
            </a:r>
            <a:endParaRPr lang="en-US" sz="3000"/>
          </a:p>
          <a:p>
            <a:endParaRPr lang="en-US" sz="3000">
              <a:solidFill>
                <a:srgbClr val="002060"/>
              </a:solidFill>
              <a:cs typeface="Calibri"/>
            </a:endParaRPr>
          </a:p>
        </p:txBody>
      </p:sp>
      <p:pic>
        <p:nvPicPr>
          <p:cNvPr id="4" name="Picture 1"/>
          <p:cNvPicPr>
            <a:picLocks noChangeAspect="1" noChangeArrowheads="1"/>
          </p:cNvPicPr>
          <p:nvPr/>
        </p:nvPicPr>
        <p:blipFill>
          <a:blip r:embed="rId3" cstate="print"/>
          <a:srcRect b="97727"/>
          <a:stretch>
            <a:fillRect/>
          </a:stretch>
        </p:blipFill>
        <p:spPr bwMode="auto">
          <a:xfrm>
            <a:off x="0" y="0"/>
            <a:ext cx="9144000" cy="304801"/>
          </a:xfrm>
          <a:prstGeom prst="rect">
            <a:avLst/>
          </a:prstGeom>
          <a:noFill/>
          <a:ln w="9525">
            <a:noFill/>
            <a:miter lim="800000"/>
            <a:headEnd/>
            <a:tailEnd/>
          </a:ln>
        </p:spPr>
      </p:pic>
      <p:pic>
        <p:nvPicPr>
          <p:cNvPr id="5" name="Picture 4" descr="Logo&#10;&#10;Description automatically generated">
            <a:extLst>
              <a:ext uri="{FF2B5EF4-FFF2-40B4-BE49-F238E27FC236}">
                <a16:creationId xmlns:a16="http://schemas.microsoft.com/office/drawing/2014/main" id="{358B139F-7AF3-0AB5-F84C-26A04EBA70B8}"/>
              </a:ext>
            </a:extLst>
          </p:cNvPr>
          <p:cNvPicPr>
            <a:picLocks noChangeAspect="1"/>
          </p:cNvPicPr>
          <p:nvPr/>
        </p:nvPicPr>
        <p:blipFill>
          <a:blip r:embed="rId4"/>
          <a:stretch>
            <a:fillRect/>
          </a:stretch>
        </p:blipFill>
        <p:spPr>
          <a:xfrm>
            <a:off x="5654097" y="5798617"/>
            <a:ext cx="922067" cy="894650"/>
          </a:xfrm>
          <a:prstGeom prst="rect">
            <a:avLst/>
          </a:prstGeom>
        </p:spPr>
      </p:pic>
      <p:pic>
        <p:nvPicPr>
          <p:cNvPr id="6" name="Picture 5" descr="afta_logo_color_horz.jpg">
            <a:extLst>
              <a:ext uri="{FF2B5EF4-FFF2-40B4-BE49-F238E27FC236}">
                <a16:creationId xmlns:a16="http://schemas.microsoft.com/office/drawing/2014/main" id="{BA9DCB95-4FF8-27DE-84DC-1992915D8905}"/>
              </a:ext>
            </a:extLst>
          </p:cNvPr>
          <p:cNvPicPr>
            <a:picLocks noChangeAspect="1"/>
          </p:cNvPicPr>
          <p:nvPr/>
        </p:nvPicPr>
        <p:blipFill>
          <a:blip r:embed="rId5" cstate="print"/>
          <a:stretch>
            <a:fillRect/>
          </a:stretch>
        </p:blipFill>
        <p:spPr>
          <a:xfrm>
            <a:off x="235937" y="5834510"/>
            <a:ext cx="2466680" cy="788225"/>
          </a:xfrm>
          <a:prstGeom prst="rect">
            <a:avLst/>
          </a:prstGeom>
        </p:spPr>
      </p:pic>
      <p:sp>
        <p:nvSpPr>
          <p:cNvPr id="7" name="TextBox 6">
            <a:extLst>
              <a:ext uri="{FF2B5EF4-FFF2-40B4-BE49-F238E27FC236}">
                <a16:creationId xmlns:a16="http://schemas.microsoft.com/office/drawing/2014/main" id="{C9019251-1BB4-9F21-8F18-0246F960F90C}"/>
              </a:ext>
            </a:extLst>
          </p:cNvPr>
          <p:cNvSpPr txBox="1"/>
          <p:nvPr/>
        </p:nvSpPr>
        <p:spPr>
          <a:xfrm>
            <a:off x="7152523" y="5891766"/>
            <a:ext cx="1811415" cy="730969"/>
          </a:xfrm>
          <a:prstGeom prst="rect">
            <a:avLst/>
          </a:prstGeom>
          <a:noFill/>
        </p:spPr>
        <p:txBody>
          <a:bodyPr wrap="square" lIns="91440" tIns="45720" rIns="91440" bIns="45720" rtlCol="0" anchor="t">
            <a:spAutoFit/>
          </a:bodyPr>
          <a:lstStyle/>
          <a:p>
            <a:r>
              <a:rPr lang="en-US" sz="1100" kern="900" err="1">
                <a:solidFill>
                  <a:srgbClr val="4F81BD"/>
                </a:solidFill>
                <a:latin typeface="Arial"/>
                <a:cs typeface="Arial"/>
              </a:rPr>
              <a:t>A</a:t>
            </a:r>
            <a:r>
              <a:rPr lang="en-US" sz="1050" kern="900" err="1">
                <a:solidFill>
                  <a:srgbClr val="4F81BD"/>
                </a:solidFill>
                <a:latin typeface="Arial"/>
                <a:cs typeface="Arial"/>
              </a:rPr>
              <a:t>mericans</a:t>
            </a:r>
            <a:r>
              <a:rPr lang="en-US" sz="1100" kern="900" err="1">
                <a:solidFill>
                  <a:srgbClr val="4F81BD"/>
                </a:solidFill>
                <a:latin typeface="Arial"/>
                <a:cs typeface="Arial"/>
              </a:rPr>
              <a:t>F</a:t>
            </a:r>
            <a:r>
              <a:rPr lang="en-US" sz="1050" kern="900" err="1">
                <a:solidFill>
                  <a:srgbClr val="4F81BD"/>
                </a:solidFill>
                <a:latin typeface="Arial"/>
                <a:cs typeface="Arial"/>
              </a:rPr>
              <a:t>or</a:t>
            </a:r>
            <a:r>
              <a:rPr lang="en-US" sz="1100" kern="900" err="1">
                <a:solidFill>
                  <a:srgbClr val="4F81BD"/>
                </a:solidFill>
                <a:latin typeface="Arial"/>
                <a:cs typeface="Arial"/>
              </a:rPr>
              <a:t>T</a:t>
            </a:r>
            <a:r>
              <a:rPr lang="en-US" sz="1050" kern="900" err="1">
                <a:solidFill>
                  <a:srgbClr val="4F81BD"/>
                </a:solidFill>
                <a:latin typeface="Arial"/>
                <a:cs typeface="Arial"/>
              </a:rPr>
              <a:t>he</a:t>
            </a:r>
            <a:r>
              <a:rPr lang="en-US" sz="1100" kern="900" err="1">
                <a:solidFill>
                  <a:srgbClr val="4F81BD"/>
                </a:solidFill>
                <a:latin typeface="Arial"/>
                <a:cs typeface="Arial"/>
              </a:rPr>
              <a:t>A</a:t>
            </a:r>
            <a:r>
              <a:rPr lang="en-US" sz="1050" kern="900" err="1">
                <a:solidFill>
                  <a:srgbClr val="4F81BD"/>
                </a:solidFill>
                <a:latin typeface="Arial"/>
                <a:cs typeface="Arial"/>
              </a:rPr>
              <a:t>rts.org</a:t>
            </a:r>
            <a:endParaRPr lang="en-US" sz="1050" kern="900">
              <a:solidFill>
                <a:srgbClr val="4F81BD"/>
              </a:solidFill>
              <a:latin typeface="Arial"/>
              <a:cs typeface="Arial"/>
            </a:endParaRPr>
          </a:p>
          <a:p>
            <a:r>
              <a:rPr lang="en-US" sz="1000" spc="70" err="1">
                <a:solidFill>
                  <a:srgbClr val="4F81BD"/>
                </a:solidFill>
                <a:latin typeface="Arial"/>
                <a:cs typeface="Arial"/>
              </a:rPr>
              <a:t>ArtsActionFund.org</a:t>
            </a:r>
            <a:endParaRPr lang="en-US" sz="1000" spc="70">
              <a:solidFill>
                <a:srgbClr val="4F81BD"/>
              </a:solidFill>
              <a:latin typeface="Arial"/>
              <a:cs typeface="Arial"/>
            </a:endParaRPr>
          </a:p>
          <a:p>
            <a:r>
              <a:rPr lang="en-US" sz="1000" b="1" cap="all" spc="70">
                <a:solidFill>
                  <a:srgbClr val="4F81BD"/>
                </a:solidFill>
                <a:latin typeface="Arial"/>
                <a:cs typeface="Arial"/>
              </a:rPr>
              <a:t>@</a:t>
            </a:r>
            <a:r>
              <a:rPr lang="en-US" sz="1050" b="1" spc="70">
                <a:solidFill>
                  <a:srgbClr val="4F81BD"/>
                </a:solidFill>
                <a:latin typeface="Arial"/>
                <a:cs typeface="Arial"/>
              </a:rPr>
              <a:t>Americans4A</a:t>
            </a:r>
            <a:r>
              <a:rPr lang="en-US" sz="1000" b="1" spc="70">
                <a:solidFill>
                  <a:srgbClr val="4F81BD"/>
                </a:solidFill>
                <a:latin typeface="Arial"/>
                <a:cs typeface="Arial"/>
              </a:rPr>
              <a:t>rts</a:t>
            </a:r>
            <a:endParaRPr lang="en-US">
              <a:solidFill>
                <a:srgbClr val="4F81BD"/>
              </a:solidFill>
              <a:latin typeface="Arial"/>
              <a:cs typeface="Arial"/>
            </a:endParaRPr>
          </a:p>
          <a:p>
            <a:r>
              <a:rPr lang="en-US" sz="1000" b="1" cap="all" spc="70">
                <a:solidFill>
                  <a:srgbClr val="4F81BD"/>
                </a:solidFill>
                <a:latin typeface="Arial"/>
                <a:cs typeface="Arial"/>
              </a:rPr>
              <a:t>@</a:t>
            </a:r>
            <a:r>
              <a:rPr lang="en-US" sz="1000" b="1" spc="70" err="1">
                <a:solidFill>
                  <a:srgbClr val="4F81BD"/>
                </a:solidFill>
                <a:latin typeface="Arial"/>
                <a:cs typeface="Arial"/>
              </a:rPr>
              <a:t>ArtsActionFund</a:t>
            </a:r>
            <a:endParaRPr lang="en-US" sz="1000" b="1" cap="all" spc="70">
              <a:solidFill>
                <a:srgbClr val="4F81BD"/>
              </a:solidFill>
              <a:latin typeface="Arial"/>
              <a:cs typeface="Arial"/>
            </a:endParaRPr>
          </a:p>
        </p:txBody>
      </p:sp>
      <p:pic>
        <p:nvPicPr>
          <p:cNvPr id="8" name="Picture 9" descr="C:\Users\vmurraybaatin\Pictures\Transparent Export Wizard-1.gif">
            <a:extLst>
              <a:ext uri="{FF2B5EF4-FFF2-40B4-BE49-F238E27FC236}">
                <a16:creationId xmlns:a16="http://schemas.microsoft.com/office/drawing/2014/main" id="{2C0340A0-E8AA-9EA9-4B13-7924D7A2F9EE}"/>
              </a:ext>
            </a:extLst>
          </p:cNvPr>
          <p:cNvPicPr>
            <a:picLocks noChangeAspect="1" noChangeArrowheads="1"/>
          </p:cNvPicPr>
          <p:nvPr/>
        </p:nvPicPr>
        <p:blipFill>
          <a:blip r:embed="rId6" cstate="print"/>
          <a:srcRect/>
          <a:stretch>
            <a:fillRect/>
          </a:stretch>
        </p:blipFill>
        <p:spPr bwMode="auto">
          <a:xfrm>
            <a:off x="3231715" y="5708617"/>
            <a:ext cx="2019851" cy="1064328"/>
          </a:xfrm>
          <a:prstGeom prst="rect">
            <a:avLst/>
          </a:prstGeom>
          <a:noFill/>
        </p:spPr>
      </p:pic>
    </p:spTree>
    <p:extLst>
      <p:ext uri="{BB962C8B-B14F-4D97-AF65-F5344CB8AC3E}">
        <p14:creationId xmlns:p14="http://schemas.microsoft.com/office/powerpoint/2010/main" val="21247301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3" cstate="print"/>
          <a:srcRect b="97727"/>
          <a:stretch>
            <a:fillRect/>
          </a:stretch>
        </p:blipFill>
        <p:spPr bwMode="auto">
          <a:xfrm>
            <a:off x="0" y="0"/>
            <a:ext cx="9144000" cy="304801"/>
          </a:xfrm>
          <a:prstGeom prst="rect">
            <a:avLst/>
          </a:prstGeom>
          <a:noFill/>
          <a:ln w="9525">
            <a:noFill/>
            <a:miter lim="800000"/>
            <a:headEnd/>
            <a:tailEnd/>
          </a:ln>
        </p:spPr>
      </p:pic>
      <p:sp>
        <p:nvSpPr>
          <p:cNvPr id="10" name="Title 1"/>
          <p:cNvSpPr txBox="1">
            <a:spLocks/>
          </p:cNvSpPr>
          <p:nvPr/>
        </p:nvSpPr>
        <p:spPr>
          <a:xfrm>
            <a:off x="609600" y="3811392"/>
            <a:ext cx="7924800" cy="146029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a:t>Rep. Suzanne </a:t>
            </a:r>
            <a:r>
              <a:rPr lang="en-US" sz="6000" err="1"/>
              <a:t>Bonamici</a:t>
            </a:r>
            <a:br>
              <a:rPr lang="en-US" sz="4000" b="1"/>
            </a:br>
            <a:r>
              <a:rPr lang="en-US" sz="2400">
                <a:solidFill>
                  <a:srgbClr val="C00000"/>
                </a:solidFill>
              </a:rPr>
              <a:t>(D-OR-1) </a:t>
            </a:r>
          </a:p>
          <a:p>
            <a:r>
              <a:rPr lang="en-US" sz="2400">
                <a:solidFill>
                  <a:srgbClr val="C00000"/>
                </a:solidFill>
              </a:rPr>
              <a:t>Chair, </a:t>
            </a:r>
            <a:r>
              <a:rPr lang="en-US" sz="2400" b="1">
                <a:solidFill>
                  <a:srgbClr val="C00000"/>
                </a:solidFill>
              </a:rPr>
              <a:t>Congressional STEAM Caucus</a:t>
            </a:r>
          </a:p>
        </p:txBody>
      </p:sp>
      <p:pic>
        <p:nvPicPr>
          <p:cNvPr id="4" name="Picture 3" descr="A picture containing person, indoor&#10;&#10;Description automatically generated">
            <a:extLst>
              <a:ext uri="{FF2B5EF4-FFF2-40B4-BE49-F238E27FC236}">
                <a16:creationId xmlns:a16="http://schemas.microsoft.com/office/drawing/2014/main" id="{F6A4FB7E-CD3F-0DB7-21DE-8C555648725E}"/>
              </a:ext>
            </a:extLst>
          </p:cNvPr>
          <p:cNvPicPr>
            <a:picLocks noChangeAspect="1"/>
          </p:cNvPicPr>
          <p:nvPr/>
        </p:nvPicPr>
        <p:blipFill rotWithShape="1">
          <a:blip r:embed="rId4">
            <a:extLst>
              <a:ext uri="{28A0092B-C50C-407E-A947-70E740481C1C}">
                <a14:useLocalDpi xmlns:a14="http://schemas.microsoft.com/office/drawing/2010/main" val="0"/>
              </a:ext>
            </a:extLst>
          </a:blip>
          <a:srcRect t="8581" b="22969"/>
          <a:stretch/>
        </p:blipFill>
        <p:spPr>
          <a:xfrm>
            <a:off x="3054350" y="540550"/>
            <a:ext cx="3035300" cy="3129576"/>
          </a:xfrm>
          <a:prstGeom prst="rect">
            <a:avLst/>
          </a:prstGeom>
        </p:spPr>
      </p:pic>
      <p:pic>
        <p:nvPicPr>
          <p:cNvPr id="5" name="Picture 4" descr="Logo&#10;&#10;Description automatically generated">
            <a:extLst>
              <a:ext uri="{FF2B5EF4-FFF2-40B4-BE49-F238E27FC236}">
                <a16:creationId xmlns:a16="http://schemas.microsoft.com/office/drawing/2014/main" id="{6840BBF4-FC53-9525-DFD3-A2E2B9E37F14}"/>
              </a:ext>
            </a:extLst>
          </p:cNvPr>
          <p:cNvPicPr>
            <a:picLocks noChangeAspect="1"/>
          </p:cNvPicPr>
          <p:nvPr/>
        </p:nvPicPr>
        <p:blipFill>
          <a:blip r:embed="rId5"/>
          <a:stretch>
            <a:fillRect/>
          </a:stretch>
        </p:blipFill>
        <p:spPr>
          <a:xfrm>
            <a:off x="5654097" y="5811143"/>
            <a:ext cx="922067" cy="894650"/>
          </a:xfrm>
          <a:prstGeom prst="rect">
            <a:avLst/>
          </a:prstGeom>
        </p:spPr>
      </p:pic>
      <p:pic>
        <p:nvPicPr>
          <p:cNvPr id="7" name="Picture 6" descr="afta_logo_color_horz.jpg">
            <a:extLst>
              <a:ext uri="{FF2B5EF4-FFF2-40B4-BE49-F238E27FC236}">
                <a16:creationId xmlns:a16="http://schemas.microsoft.com/office/drawing/2014/main" id="{682D3624-2EBA-FC60-DC58-EE9354C08DDD}"/>
              </a:ext>
            </a:extLst>
          </p:cNvPr>
          <p:cNvPicPr>
            <a:picLocks noChangeAspect="1"/>
          </p:cNvPicPr>
          <p:nvPr/>
        </p:nvPicPr>
        <p:blipFill>
          <a:blip r:embed="rId6" cstate="print"/>
          <a:stretch>
            <a:fillRect/>
          </a:stretch>
        </p:blipFill>
        <p:spPr>
          <a:xfrm>
            <a:off x="235937" y="5847036"/>
            <a:ext cx="2466680" cy="788225"/>
          </a:xfrm>
          <a:prstGeom prst="rect">
            <a:avLst/>
          </a:prstGeom>
        </p:spPr>
      </p:pic>
      <p:sp>
        <p:nvSpPr>
          <p:cNvPr id="8" name="TextBox 7">
            <a:extLst>
              <a:ext uri="{FF2B5EF4-FFF2-40B4-BE49-F238E27FC236}">
                <a16:creationId xmlns:a16="http://schemas.microsoft.com/office/drawing/2014/main" id="{67209472-71E5-79A4-9C31-561E786CD7DE}"/>
              </a:ext>
            </a:extLst>
          </p:cNvPr>
          <p:cNvSpPr txBox="1"/>
          <p:nvPr/>
        </p:nvSpPr>
        <p:spPr>
          <a:xfrm>
            <a:off x="7152523" y="5904292"/>
            <a:ext cx="1811415" cy="730969"/>
          </a:xfrm>
          <a:prstGeom prst="rect">
            <a:avLst/>
          </a:prstGeom>
          <a:noFill/>
        </p:spPr>
        <p:txBody>
          <a:bodyPr wrap="square" lIns="91440" tIns="45720" rIns="91440" bIns="45720" rtlCol="0" anchor="t">
            <a:spAutoFit/>
          </a:bodyPr>
          <a:lstStyle/>
          <a:p>
            <a:r>
              <a:rPr lang="en-US" sz="1100" kern="900" err="1">
                <a:solidFill>
                  <a:srgbClr val="4F81BD"/>
                </a:solidFill>
                <a:latin typeface="Arial"/>
                <a:cs typeface="Arial"/>
              </a:rPr>
              <a:t>A</a:t>
            </a:r>
            <a:r>
              <a:rPr lang="en-US" sz="1050" kern="900" err="1">
                <a:solidFill>
                  <a:srgbClr val="4F81BD"/>
                </a:solidFill>
                <a:latin typeface="Arial"/>
                <a:cs typeface="Arial"/>
              </a:rPr>
              <a:t>mericans</a:t>
            </a:r>
            <a:r>
              <a:rPr lang="en-US" sz="1100" kern="900" err="1">
                <a:solidFill>
                  <a:srgbClr val="4F81BD"/>
                </a:solidFill>
                <a:latin typeface="Arial"/>
                <a:cs typeface="Arial"/>
              </a:rPr>
              <a:t>F</a:t>
            </a:r>
            <a:r>
              <a:rPr lang="en-US" sz="1050" kern="900" err="1">
                <a:solidFill>
                  <a:srgbClr val="4F81BD"/>
                </a:solidFill>
                <a:latin typeface="Arial"/>
                <a:cs typeface="Arial"/>
              </a:rPr>
              <a:t>or</a:t>
            </a:r>
            <a:r>
              <a:rPr lang="en-US" sz="1100" kern="900" err="1">
                <a:solidFill>
                  <a:srgbClr val="4F81BD"/>
                </a:solidFill>
                <a:latin typeface="Arial"/>
                <a:cs typeface="Arial"/>
              </a:rPr>
              <a:t>T</a:t>
            </a:r>
            <a:r>
              <a:rPr lang="en-US" sz="1050" kern="900" err="1">
                <a:solidFill>
                  <a:srgbClr val="4F81BD"/>
                </a:solidFill>
                <a:latin typeface="Arial"/>
                <a:cs typeface="Arial"/>
              </a:rPr>
              <a:t>he</a:t>
            </a:r>
            <a:r>
              <a:rPr lang="en-US" sz="1100" kern="900" err="1">
                <a:solidFill>
                  <a:srgbClr val="4F81BD"/>
                </a:solidFill>
                <a:latin typeface="Arial"/>
                <a:cs typeface="Arial"/>
              </a:rPr>
              <a:t>A</a:t>
            </a:r>
            <a:r>
              <a:rPr lang="en-US" sz="1050" kern="900" err="1">
                <a:solidFill>
                  <a:srgbClr val="4F81BD"/>
                </a:solidFill>
                <a:latin typeface="Arial"/>
                <a:cs typeface="Arial"/>
              </a:rPr>
              <a:t>rts.org</a:t>
            </a:r>
            <a:endParaRPr lang="en-US" sz="1050" kern="900">
              <a:solidFill>
                <a:srgbClr val="4F81BD"/>
              </a:solidFill>
              <a:latin typeface="Arial"/>
              <a:cs typeface="Arial"/>
            </a:endParaRPr>
          </a:p>
          <a:p>
            <a:r>
              <a:rPr lang="en-US" sz="1000" spc="70" err="1">
                <a:solidFill>
                  <a:srgbClr val="4F81BD"/>
                </a:solidFill>
                <a:latin typeface="Arial"/>
                <a:cs typeface="Arial"/>
              </a:rPr>
              <a:t>ArtsActionFund.org</a:t>
            </a:r>
            <a:endParaRPr lang="en-US" sz="1000" spc="70">
              <a:solidFill>
                <a:srgbClr val="4F81BD"/>
              </a:solidFill>
              <a:latin typeface="Arial"/>
              <a:cs typeface="Arial"/>
            </a:endParaRPr>
          </a:p>
          <a:p>
            <a:r>
              <a:rPr lang="en-US" sz="1000" b="1" cap="all" spc="70">
                <a:solidFill>
                  <a:srgbClr val="4F81BD"/>
                </a:solidFill>
                <a:latin typeface="Arial"/>
                <a:cs typeface="Arial"/>
              </a:rPr>
              <a:t>@</a:t>
            </a:r>
            <a:r>
              <a:rPr lang="en-US" sz="1050" b="1" spc="70">
                <a:solidFill>
                  <a:srgbClr val="4F81BD"/>
                </a:solidFill>
                <a:latin typeface="Arial"/>
                <a:cs typeface="Arial"/>
              </a:rPr>
              <a:t>Americans4A</a:t>
            </a:r>
            <a:r>
              <a:rPr lang="en-US" sz="1000" b="1" spc="70">
                <a:solidFill>
                  <a:srgbClr val="4F81BD"/>
                </a:solidFill>
                <a:latin typeface="Arial"/>
                <a:cs typeface="Arial"/>
              </a:rPr>
              <a:t>rts</a:t>
            </a:r>
            <a:endParaRPr lang="en-US">
              <a:solidFill>
                <a:srgbClr val="4F81BD"/>
              </a:solidFill>
              <a:latin typeface="Arial"/>
              <a:cs typeface="Arial"/>
            </a:endParaRPr>
          </a:p>
          <a:p>
            <a:r>
              <a:rPr lang="en-US" sz="1000" b="1" cap="all" spc="70">
                <a:solidFill>
                  <a:srgbClr val="4F81BD"/>
                </a:solidFill>
                <a:latin typeface="Arial"/>
                <a:cs typeface="Arial"/>
              </a:rPr>
              <a:t>@</a:t>
            </a:r>
            <a:r>
              <a:rPr lang="en-US" sz="1000" b="1" spc="70" err="1">
                <a:solidFill>
                  <a:srgbClr val="4F81BD"/>
                </a:solidFill>
                <a:latin typeface="Arial"/>
                <a:cs typeface="Arial"/>
              </a:rPr>
              <a:t>ArtsActionFund</a:t>
            </a:r>
            <a:endParaRPr lang="en-US" sz="1000" b="1" cap="all" spc="70">
              <a:solidFill>
                <a:srgbClr val="4F81BD"/>
              </a:solidFill>
              <a:latin typeface="Arial"/>
              <a:cs typeface="Arial"/>
            </a:endParaRPr>
          </a:p>
        </p:txBody>
      </p:sp>
      <p:pic>
        <p:nvPicPr>
          <p:cNvPr id="9" name="Picture 9" descr="C:\Users\vmurraybaatin\Pictures\Transparent Export Wizard-1.gif">
            <a:extLst>
              <a:ext uri="{FF2B5EF4-FFF2-40B4-BE49-F238E27FC236}">
                <a16:creationId xmlns:a16="http://schemas.microsoft.com/office/drawing/2014/main" id="{1FA34D6D-9A89-A62C-BE31-D8206DD843E0}"/>
              </a:ext>
            </a:extLst>
          </p:cNvPr>
          <p:cNvPicPr>
            <a:picLocks noChangeAspect="1" noChangeArrowheads="1"/>
          </p:cNvPicPr>
          <p:nvPr/>
        </p:nvPicPr>
        <p:blipFill>
          <a:blip r:embed="rId7" cstate="print"/>
          <a:srcRect/>
          <a:stretch>
            <a:fillRect/>
          </a:stretch>
        </p:blipFill>
        <p:spPr bwMode="auto">
          <a:xfrm>
            <a:off x="3231715" y="5721143"/>
            <a:ext cx="2019851" cy="1064328"/>
          </a:xfrm>
          <a:prstGeom prst="rect">
            <a:avLst/>
          </a:prstGeom>
          <a:noFill/>
        </p:spPr>
      </p:pic>
    </p:spTree>
    <p:extLst>
      <p:ext uri="{BB962C8B-B14F-4D97-AF65-F5344CB8AC3E}">
        <p14:creationId xmlns:p14="http://schemas.microsoft.com/office/powerpoint/2010/main" val="3910127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3" cstate="print"/>
          <a:srcRect b="97727"/>
          <a:stretch>
            <a:fillRect/>
          </a:stretch>
        </p:blipFill>
        <p:spPr bwMode="auto">
          <a:xfrm>
            <a:off x="0" y="0"/>
            <a:ext cx="9144000" cy="304801"/>
          </a:xfrm>
          <a:prstGeom prst="rect">
            <a:avLst/>
          </a:prstGeom>
          <a:noFill/>
          <a:ln w="9525">
            <a:noFill/>
            <a:miter lim="800000"/>
            <a:headEnd/>
            <a:tailEnd/>
          </a:ln>
        </p:spPr>
      </p:pic>
      <p:sp>
        <p:nvSpPr>
          <p:cNvPr id="10" name="Title 1"/>
          <p:cNvSpPr txBox="1">
            <a:spLocks/>
          </p:cNvSpPr>
          <p:nvPr/>
        </p:nvSpPr>
        <p:spPr>
          <a:xfrm>
            <a:off x="637736" y="4040996"/>
            <a:ext cx="79248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a:t>Nolen V. Bivens</a:t>
            </a:r>
            <a:br>
              <a:rPr lang="en-US" sz="4000"/>
            </a:br>
            <a:r>
              <a:rPr lang="en-US" sz="2400">
                <a:solidFill>
                  <a:srgbClr val="C00000"/>
                </a:solidFill>
              </a:rPr>
              <a:t>President &amp; CEO, </a:t>
            </a:r>
            <a:r>
              <a:rPr lang="en-US" sz="2400" b="1">
                <a:solidFill>
                  <a:srgbClr val="C00000"/>
                </a:solidFill>
              </a:rPr>
              <a:t>Americans for the Arts</a:t>
            </a:r>
          </a:p>
        </p:txBody>
      </p:sp>
      <p:pic>
        <p:nvPicPr>
          <p:cNvPr id="2" name="Picture 1" descr="Logo&#10;&#10;Description automatically generated">
            <a:extLst>
              <a:ext uri="{FF2B5EF4-FFF2-40B4-BE49-F238E27FC236}">
                <a16:creationId xmlns:a16="http://schemas.microsoft.com/office/drawing/2014/main" id="{9B3322B9-4E37-E763-052A-453864B496AA}"/>
              </a:ext>
            </a:extLst>
          </p:cNvPr>
          <p:cNvPicPr>
            <a:picLocks noChangeAspect="1"/>
          </p:cNvPicPr>
          <p:nvPr/>
        </p:nvPicPr>
        <p:blipFill>
          <a:blip r:embed="rId4"/>
          <a:stretch>
            <a:fillRect/>
          </a:stretch>
        </p:blipFill>
        <p:spPr>
          <a:xfrm>
            <a:off x="5654097" y="5798617"/>
            <a:ext cx="922067" cy="894650"/>
          </a:xfrm>
          <a:prstGeom prst="rect">
            <a:avLst/>
          </a:prstGeom>
        </p:spPr>
      </p:pic>
      <p:pic>
        <p:nvPicPr>
          <p:cNvPr id="3" name="Picture 2" descr="afta_logo_color_horz.jpg">
            <a:extLst>
              <a:ext uri="{FF2B5EF4-FFF2-40B4-BE49-F238E27FC236}">
                <a16:creationId xmlns:a16="http://schemas.microsoft.com/office/drawing/2014/main" id="{E582128E-B4A4-B0F0-FA0D-06798CFCD6FC}"/>
              </a:ext>
            </a:extLst>
          </p:cNvPr>
          <p:cNvPicPr>
            <a:picLocks noChangeAspect="1"/>
          </p:cNvPicPr>
          <p:nvPr/>
        </p:nvPicPr>
        <p:blipFill>
          <a:blip r:embed="rId5" cstate="print"/>
          <a:stretch>
            <a:fillRect/>
          </a:stretch>
        </p:blipFill>
        <p:spPr>
          <a:xfrm>
            <a:off x="235937" y="5834510"/>
            <a:ext cx="2466680" cy="788225"/>
          </a:xfrm>
          <a:prstGeom prst="rect">
            <a:avLst/>
          </a:prstGeom>
        </p:spPr>
      </p:pic>
      <p:sp>
        <p:nvSpPr>
          <p:cNvPr id="5" name="TextBox 4">
            <a:extLst>
              <a:ext uri="{FF2B5EF4-FFF2-40B4-BE49-F238E27FC236}">
                <a16:creationId xmlns:a16="http://schemas.microsoft.com/office/drawing/2014/main" id="{3C9DF731-1064-1852-224A-65762B3A0354}"/>
              </a:ext>
            </a:extLst>
          </p:cNvPr>
          <p:cNvSpPr txBox="1"/>
          <p:nvPr/>
        </p:nvSpPr>
        <p:spPr>
          <a:xfrm>
            <a:off x="7152523" y="5891766"/>
            <a:ext cx="1811415" cy="730969"/>
          </a:xfrm>
          <a:prstGeom prst="rect">
            <a:avLst/>
          </a:prstGeom>
          <a:noFill/>
        </p:spPr>
        <p:txBody>
          <a:bodyPr wrap="square" lIns="91440" tIns="45720" rIns="91440" bIns="45720" rtlCol="0" anchor="t">
            <a:spAutoFit/>
          </a:bodyPr>
          <a:lstStyle/>
          <a:p>
            <a:r>
              <a:rPr lang="en-US" sz="1100" kern="900" err="1">
                <a:solidFill>
                  <a:srgbClr val="4F81BD"/>
                </a:solidFill>
                <a:latin typeface="Arial"/>
                <a:cs typeface="Arial"/>
              </a:rPr>
              <a:t>A</a:t>
            </a:r>
            <a:r>
              <a:rPr lang="en-US" sz="1050" kern="900" err="1">
                <a:solidFill>
                  <a:srgbClr val="4F81BD"/>
                </a:solidFill>
                <a:latin typeface="Arial"/>
                <a:cs typeface="Arial"/>
              </a:rPr>
              <a:t>mericans</a:t>
            </a:r>
            <a:r>
              <a:rPr lang="en-US" sz="1100" kern="900" err="1">
                <a:solidFill>
                  <a:srgbClr val="4F81BD"/>
                </a:solidFill>
                <a:latin typeface="Arial"/>
                <a:cs typeface="Arial"/>
              </a:rPr>
              <a:t>F</a:t>
            </a:r>
            <a:r>
              <a:rPr lang="en-US" sz="1050" kern="900" err="1">
                <a:solidFill>
                  <a:srgbClr val="4F81BD"/>
                </a:solidFill>
                <a:latin typeface="Arial"/>
                <a:cs typeface="Arial"/>
              </a:rPr>
              <a:t>or</a:t>
            </a:r>
            <a:r>
              <a:rPr lang="en-US" sz="1100" kern="900" err="1">
                <a:solidFill>
                  <a:srgbClr val="4F81BD"/>
                </a:solidFill>
                <a:latin typeface="Arial"/>
                <a:cs typeface="Arial"/>
              </a:rPr>
              <a:t>T</a:t>
            </a:r>
            <a:r>
              <a:rPr lang="en-US" sz="1050" kern="900" err="1">
                <a:solidFill>
                  <a:srgbClr val="4F81BD"/>
                </a:solidFill>
                <a:latin typeface="Arial"/>
                <a:cs typeface="Arial"/>
              </a:rPr>
              <a:t>he</a:t>
            </a:r>
            <a:r>
              <a:rPr lang="en-US" sz="1100" kern="900" err="1">
                <a:solidFill>
                  <a:srgbClr val="4F81BD"/>
                </a:solidFill>
                <a:latin typeface="Arial"/>
                <a:cs typeface="Arial"/>
              </a:rPr>
              <a:t>A</a:t>
            </a:r>
            <a:r>
              <a:rPr lang="en-US" sz="1050" kern="900" err="1">
                <a:solidFill>
                  <a:srgbClr val="4F81BD"/>
                </a:solidFill>
                <a:latin typeface="Arial"/>
                <a:cs typeface="Arial"/>
              </a:rPr>
              <a:t>rts.org</a:t>
            </a:r>
            <a:endParaRPr lang="en-US" sz="1050" kern="900">
              <a:solidFill>
                <a:srgbClr val="4F81BD"/>
              </a:solidFill>
              <a:latin typeface="Arial"/>
              <a:cs typeface="Arial"/>
            </a:endParaRPr>
          </a:p>
          <a:p>
            <a:r>
              <a:rPr lang="en-US" sz="1000" spc="70" err="1">
                <a:solidFill>
                  <a:srgbClr val="4F81BD"/>
                </a:solidFill>
                <a:latin typeface="Arial"/>
                <a:cs typeface="Arial"/>
              </a:rPr>
              <a:t>ArtsActionFund.org</a:t>
            </a:r>
            <a:endParaRPr lang="en-US" sz="1000" spc="70">
              <a:solidFill>
                <a:srgbClr val="4F81BD"/>
              </a:solidFill>
              <a:latin typeface="Arial"/>
              <a:cs typeface="Arial"/>
            </a:endParaRPr>
          </a:p>
          <a:p>
            <a:r>
              <a:rPr lang="en-US" sz="1000" b="1" cap="all" spc="70">
                <a:solidFill>
                  <a:srgbClr val="4F81BD"/>
                </a:solidFill>
                <a:latin typeface="Arial"/>
                <a:cs typeface="Arial"/>
              </a:rPr>
              <a:t>@</a:t>
            </a:r>
            <a:r>
              <a:rPr lang="en-US" sz="1050" b="1" spc="70">
                <a:solidFill>
                  <a:srgbClr val="4F81BD"/>
                </a:solidFill>
                <a:latin typeface="Arial"/>
                <a:cs typeface="Arial"/>
              </a:rPr>
              <a:t>Americans4A</a:t>
            </a:r>
            <a:r>
              <a:rPr lang="en-US" sz="1000" b="1" spc="70">
                <a:solidFill>
                  <a:srgbClr val="4F81BD"/>
                </a:solidFill>
                <a:latin typeface="Arial"/>
                <a:cs typeface="Arial"/>
              </a:rPr>
              <a:t>rts</a:t>
            </a:r>
            <a:endParaRPr lang="en-US">
              <a:solidFill>
                <a:srgbClr val="4F81BD"/>
              </a:solidFill>
              <a:latin typeface="Arial"/>
              <a:cs typeface="Arial"/>
            </a:endParaRPr>
          </a:p>
          <a:p>
            <a:r>
              <a:rPr lang="en-US" sz="1000" b="1" cap="all" spc="70">
                <a:solidFill>
                  <a:srgbClr val="4F81BD"/>
                </a:solidFill>
                <a:latin typeface="Arial"/>
                <a:cs typeface="Arial"/>
              </a:rPr>
              <a:t>@</a:t>
            </a:r>
            <a:r>
              <a:rPr lang="en-US" sz="1000" b="1" spc="70" err="1">
                <a:solidFill>
                  <a:srgbClr val="4F81BD"/>
                </a:solidFill>
                <a:latin typeface="Arial"/>
                <a:cs typeface="Arial"/>
              </a:rPr>
              <a:t>ArtsActionFund</a:t>
            </a:r>
            <a:endParaRPr lang="en-US" sz="1000" b="1" cap="all" spc="70">
              <a:solidFill>
                <a:srgbClr val="4F81BD"/>
              </a:solidFill>
              <a:latin typeface="Arial"/>
              <a:cs typeface="Arial"/>
            </a:endParaRPr>
          </a:p>
        </p:txBody>
      </p:sp>
      <p:pic>
        <p:nvPicPr>
          <p:cNvPr id="6" name="Picture 9" descr="C:\Users\vmurraybaatin\Pictures\Transparent Export Wizard-1.gif">
            <a:extLst>
              <a:ext uri="{FF2B5EF4-FFF2-40B4-BE49-F238E27FC236}">
                <a16:creationId xmlns:a16="http://schemas.microsoft.com/office/drawing/2014/main" id="{EEDF9090-F174-56AE-0A9F-C67CF1BC01E2}"/>
              </a:ext>
            </a:extLst>
          </p:cNvPr>
          <p:cNvPicPr>
            <a:picLocks noChangeAspect="1" noChangeArrowheads="1"/>
          </p:cNvPicPr>
          <p:nvPr/>
        </p:nvPicPr>
        <p:blipFill>
          <a:blip r:embed="rId6" cstate="print"/>
          <a:srcRect/>
          <a:stretch>
            <a:fillRect/>
          </a:stretch>
        </p:blipFill>
        <p:spPr bwMode="auto">
          <a:xfrm>
            <a:off x="3231715" y="5708617"/>
            <a:ext cx="2019851" cy="1064328"/>
          </a:xfrm>
          <a:prstGeom prst="rect">
            <a:avLst/>
          </a:prstGeom>
          <a:noFill/>
        </p:spPr>
      </p:pic>
      <p:pic>
        <p:nvPicPr>
          <p:cNvPr id="8" name="Picture 7" descr="A person in a suit smiling&#10;&#10;Description automatically generated with low confidence">
            <a:extLst>
              <a:ext uri="{FF2B5EF4-FFF2-40B4-BE49-F238E27FC236}">
                <a16:creationId xmlns:a16="http://schemas.microsoft.com/office/drawing/2014/main" id="{6E2B07D1-E91C-B8E7-1D07-53A50C2FA9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16062" y="631972"/>
            <a:ext cx="3311876" cy="3409024"/>
          </a:xfrm>
          <a:prstGeom prst="rect">
            <a:avLst/>
          </a:prstGeom>
        </p:spPr>
      </p:pic>
    </p:spTree>
    <p:extLst>
      <p:ext uri="{BB962C8B-B14F-4D97-AF65-F5344CB8AC3E}">
        <p14:creationId xmlns:p14="http://schemas.microsoft.com/office/powerpoint/2010/main" val="734445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3" cstate="print"/>
          <a:srcRect b="97727"/>
          <a:stretch>
            <a:fillRect/>
          </a:stretch>
        </p:blipFill>
        <p:spPr bwMode="auto">
          <a:xfrm>
            <a:off x="0" y="0"/>
            <a:ext cx="9144000" cy="304801"/>
          </a:xfrm>
          <a:prstGeom prst="rect">
            <a:avLst/>
          </a:prstGeom>
          <a:noFill/>
          <a:ln w="9525">
            <a:noFill/>
            <a:miter lim="800000"/>
            <a:headEnd/>
            <a:tailEnd/>
          </a:ln>
        </p:spPr>
      </p:pic>
      <p:sp>
        <p:nvSpPr>
          <p:cNvPr id="10" name="Title 1"/>
          <p:cNvSpPr txBox="1">
            <a:spLocks/>
          </p:cNvSpPr>
          <p:nvPr/>
        </p:nvSpPr>
        <p:spPr>
          <a:xfrm>
            <a:off x="176652" y="3824429"/>
            <a:ext cx="3111335" cy="67124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err="1"/>
              <a:t>Tooshar</a:t>
            </a:r>
            <a:r>
              <a:rPr lang="en-US" sz="2800"/>
              <a:t> Swain</a:t>
            </a:r>
            <a:br>
              <a:rPr lang="en-US" sz="4000" b="1"/>
            </a:br>
            <a:r>
              <a:rPr lang="en-US" sz="1800">
                <a:solidFill>
                  <a:srgbClr val="C00000"/>
                </a:solidFill>
              </a:rPr>
              <a:t>Director of Public Policy, </a:t>
            </a:r>
            <a:r>
              <a:rPr lang="en-US" sz="1800" b="1">
                <a:solidFill>
                  <a:srgbClr val="C00000"/>
                </a:solidFill>
              </a:rPr>
              <a:t>Americans for the Arts</a:t>
            </a:r>
          </a:p>
        </p:txBody>
      </p:sp>
      <p:pic>
        <p:nvPicPr>
          <p:cNvPr id="6" name="Picture 5" descr="A person in a suit smiling&#10;&#10;Description automatically generated with low confidence">
            <a:extLst>
              <a:ext uri="{FF2B5EF4-FFF2-40B4-BE49-F238E27FC236}">
                <a16:creationId xmlns:a16="http://schemas.microsoft.com/office/drawing/2014/main" id="{6F2B3AB9-3634-4E34-69A3-0D7EC355CC32}"/>
              </a:ext>
            </a:extLst>
          </p:cNvPr>
          <p:cNvPicPr>
            <a:picLocks noChangeAspect="1"/>
          </p:cNvPicPr>
          <p:nvPr/>
        </p:nvPicPr>
        <p:blipFill rotWithShape="1">
          <a:blip r:embed="rId4">
            <a:extLst>
              <a:ext uri="{28A0092B-C50C-407E-A947-70E740481C1C}">
                <a14:useLocalDpi xmlns:a14="http://schemas.microsoft.com/office/drawing/2010/main" val="0"/>
              </a:ext>
            </a:extLst>
          </a:blip>
          <a:srcRect t="4979"/>
          <a:stretch/>
        </p:blipFill>
        <p:spPr>
          <a:xfrm>
            <a:off x="504216" y="1418918"/>
            <a:ext cx="2262884" cy="2150205"/>
          </a:xfrm>
          <a:prstGeom prst="rect">
            <a:avLst/>
          </a:prstGeom>
        </p:spPr>
      </p:pic>
      <p:pic>
        <p:nvPicPr>
          <p:cNvPr id="3" name="Picture 2" descr="Logo&#10;&#10;Description automatically generated">
            <a:extLst>
              <a:ext uri="{FF2B5EF4-FFF2-40B4-BE49-F238E27FC236}">
                <a16:creationId xmlns:a16="http://schemas.microsoft.com/office/drawing/2014/main" id="{E8A335D6-706C-D8FA-0416-7CC1F74D0F63}"/>
              </a:ext>
            </a:extLst>
          </p:cNvPr>
          <p:cNvPicPr>
            <a:picLocks noChangeAspect="1"/>
          </p:cNvPicPr>
          <p:nvPr/>
        </p:nvPicPr>
        <p:blipFill>
          <a:blip r:embed="rId5"/>
          <a:stretch>
            <a:fillRect/>
          </a:stretch>
        </p:blipFill>
        <p:spPr>
          <a:xfrm>
            <a:off x="5654097" y="5798617"/>
            <a:ext cx="922067" cy="894650"/>
          </a:xfrm>
          <a:prstGeom prst="rect">
            <a:avLst/>
          </a:prstGeom>
        </p:spPr>
      </p:pic>
      <p:pic>
        <p:nvPicPr>
          <p:cNvPr id="4" name="Picture 3" descr="afta_logo_color_horz.jpg">
            <a:extLst>
              <a:ext uri="{FF2B5EF4-FFF2-40B4-BE49-F238E27FC236}">
                <a16:creationId xmlns:a16="http://schemas.microsoft.com/office/drawing/2014/main" id="{9A289E4F-5883-AB99-69E3-DDA0F605A3D4}"/>
              </a:ext>
            </a:extLst>
          </p:cNvPr>
          <p:cNvPicPr>
            <a:picLocks noChangeAspect="1"/>
          </p:cNvPicPr>
          <p:nvPr/>
        </p:nvPicPr>
        <p:blipFill>
          <a:blip r:embed="rId6" cstate="print"/>
          <a:stretch>
            <a:fillRect/>
          </a:stretch>
        </p:blipFill>
        <p:spPr>
          <a:xfrm>
            <a:off x="235937" y="5834510"/>
            <a:ext cx="2466680" cy="788225"/>
          </a:xfrm>
          <a:prstGeom prst="rect">
            <a:avLst/>
          </a:prstGeom>
        </p:spPr>
      </p:pic>
      <p:sp>
        <p:nvSpPr>
          <p:cNvPr id="5" name="TextBox 4">
            <a:extLst>
              <a:ext uri="{FF2B5EF4-FFF2-40B4-BE49-F238E27FC236}">
                <a16:creationId xmlns:a16="http://schemas.microsoft.com/office/drawing/2014/main" id="{969BC893-ACF1-2F6B-9BE8-3B8DE072AF0F}"/>
              </a:ext>
            </a:extLst>
          </p:cNvPr>
          <p:cNvSpPr txBox="1"/>
          <p:nvPr/>
        </p:nvSpPr>
        <p:spPr>
          <a:xfrm>
            <a:off x="7152523" y="5891766"/>
            <a:ext cx="1811415" cy="730969"/>
          </a:xfrm>
          <a:prstGeom prst="rect">
            <a:avLst/>
          </a:prstGeom>
          <a:noFill/>
        </p:spPr>
        <p:txBody>
          <a:bodyPr wrap="square" lIns="91440" tIns="45720" rIns="91440" bIns="45720" rtlCol="0" anchor="t">
            <a:spAutoFit/>
          </a:bodyPr>
          <a:lstStyle/>
          <a:p>
            <a:r>
              <a:rPr lang="en-US" sz="1100" kern="900" err="1">
                <a:solidFill>
                  <a:srgbClr val="4F81BD"/>
                </a:solidFill>
                <a:latin typeface="Arial"/>
                <a:cs typeface="Arial"/>
              </a:rPr>
              <a:t>A</a:t>
            </a:r>
            <a:r>
              <a:rPr lang="en-US" sz="1050" kern="900" err="1">
                <a:solidFill>
                  <a:srgbClr val="4F81BD"/>
                </a:solidFill>
                <a:latin typeface="Arial"/>
                <a:cs typeface="Arial"/>
              </a:rPr>
              <a:t>mericans</a:t>
            </a:r>
            <a:r>
              <a:rPr lang="en-US" sz="1100" kern="900" err="1">
                <a:solidFill>
                  <a:srgbClr val="4F81BD"/>
                </a:solidFill>
                <a:latin typeface="Arial"/>
                <a:cs typeface="Arial"/>
              </a:rPr>
              <a:t>F</a:t>
            </a:r>
            <a:r>
              <a:rPr lang="en-US" sz="1050" kern="900" err="1">
                <a:solidFill>
                  <a:srgbClr val="4F81BD"/>
                </a:solidFill>
                <a:latin typeface="Arial"/>
                <a:cs typeface="Arial"/>
              </a:rPr>
              <a:t>or</a:t>
            </a:r>
            <a:r>
              <a:rPr lang="en-US" sz="1100" kern="900" err="1">
                <a:solidFill>
                  <a:srgbClr val="4F81BD"/>
                </a:solidFill>
                <a:latin typeface="Arial"/>
                <a:cs typeface="Arial"/>
              </a:rPr>
              <a:t>T</a:t>
            </a:r>
            <a:r>
              <a:rPr lang="en-US" sz="1050" kern="900" err="1">
                <a:solidFill>
                  <a:srgbClr val="4F81BD"/>
                </a:solidFill>
                <a:latin typeface="Arial"/>
                <a:cs typeface="Arial"/>
              </a:rPr>
              <a:t>he</a:t>
            </a:r>
            <a:r>
              <a:rPr lang="en-US" sz="1100" kern="900" err="1">
                <a:solidFill>
                  <a:srgbClr val="4F81BD"/>
                </a:solidFill>
                <a:latin typeface="Arial"/>
                <a:cs typeface="Arial"/>
              </a:rPr>
              <a:t>A</a:t>
            </a:r>
            <a:r>
              <a:rPr lang="en-US" sz="1050" kern="900" err="1">
                <a:solidFill>
                  <a:srgbClr val="4F81BD"/>
                </a:solidFill>
                <a:latin typeface="Arial"/>
                <a:cs typeface="Arial"/>
              </a:rPr>
              <a:t>rts.org</a:t>
            </a:r>
            <a:endParaRPr lang="en-US" sz="1050" kern="900">
              <a:solidFill>
                <a:srgbClr val="4F81BD"/>
              </a:solidFill>
              <a:latin typeface="Arial"/>
              <a:cs typeface="Arial"/>
            </a:endParaRPr>
          </a:p>
          <a:p>
            <a:r>
              <a:rPr lang="en-US" sz="1000" spc="70" err="1">
                <a:solidFill>
                  <a:srgbClr val="4F81BD"/>
                </a:solidFill>
                <a:latin typeface="Arial"/>
                <a:cs typeface="Arial"/>
              </a:rPr>
              <a:t>ArtsActionFund.org</a:t>
            </a:r>
            <a:endParaRPr lang="en-US" sz="1000" spc="70">
              <a:solidFill>
                <a:srgbClr val="4F81BD"/>
              </a:solidFill>
              <a:latin typeface="Arial"/>
              <a:cs typeface="Arial"/>
            </a:endParaRPr>
          </a:p>
          <a:p>
            <a:r>
              <a:rPr lang="en-US" sz="1000" b="1" cap="all" spc="70">
                <a:solidFill>
                  <a:srgbClr val="4F81BD"/>
                </a:solidFill>
                <a:latin typeface="Arial"/>
                <a:cs typeface="Arial"/>
              </a:rPr>
              <a:t>@</a:t>
            </a:r>
            <a:r>
              <a:rPr lang="en-US" sz="1050" b="1" spc="70">
                <a:solidFill>
                  <a:srgbClr val="4F81BD"/>
                </a:solidFill>
                <a:latin typeface="Arial"/>
                <a:cs typeface="Arial"/>
              </a:rPr>
              <a:t>Americans4A</a:t>
            </a:r>
            <a:r>
              <a:rPr lang="en-US" sz="1000" b="1" spc="70">
                <a:solidFill>
                  <a:srgbClr val="4F81BD"/>
                </a:solidFill>
                <a:latin typeface="Arial"/>
                <a:cs typeface="Arial"/>
              </a:rPr>
              <a:t>rts</a:t>
            </a:r>
            <a:endParaRPr lang="en-US">
              <a:solidFill>
                <a:srgbClr val="4F81BD"/>
              </a:solidFill>
              <a:latin typeface="Arial"/>
              <a:cs typeface="Arial"/>
            </a:endParaRPr>
          </a:p>
          <a:p>
            <a:r>
              <a:rPr lang="en-US" sz="1000" b="1" cap="all" spc="70">
                <a:solidFill>
                  <a:srgbClr val="4F81BD"/>
                </a:solidFill>
                <a:latin typeface="Arial"/>
                <a:cs typeface="Arial"/>
              </a:rPr>
              <a:t>@</a:t>
            </a:r>
            <a:r>
              <a:rPr lang="en-US" sz="1000" b="1" spc="70" err="1">
                <a:solidFill>
                  <a:srgbClr val="4F81BD"/>
                </a:solidFill>
                <a:latin typeface="Arial"/>
                <a:cs typeface="Arial"/>
              </a:rPr>
              <a:t>ArtsActionFund</a:t>
            </a:r>
            <a:endParaRPr lang="en-US" sz="1000" b="1" cap="all" spc="70">
              <a:solidFill>
                <a:srgbClr val="4F81BD"/>
              </a:solidFill>
              <a:latin typeface="Arial"/>
              <a:cs typeface="Arial"/>
            </a:endParaRPr>
          </a:p>
        </p:txBody>
      </p:sp>
      <p:pic>
        <p:nvPicPr>
          <p:cNvPr id="7" name="Picture 9" descr="C:\Users\vmurraybaatin\Pictures\Transparent Export Wizard-1.gif">
            <a:extLst>
              <a:ext uri="{FF2B5EF4-FFF2-40B4-BE49-F238E27FC236}">
                <a16:creationId xmlns:a16="http://schemas.microsoft.com/office/drawing/2014/main" id="{EDAE8CE6-E576-CA8A-0C1F-DE99CC57C057}"/>
              </a:ext>
            </a:extLst>
          </p:cNvPr>
          <p:cNvPicPr>
            <a:picLocks noChangeAspect="1" noChangeArrowheads="1"/>
          </p:cNvPicPr>
          <p:nvPr/>
        </p:nvPicPr>
        <p:blipFill>
          <a:blip r:embed="rId7" cstate="print"/>
          <a:srcRect/>
          <a:stretch>
            <a:fillRect/>
          </a:stretch>
        </p:blipFill>
        <p:spPr bwMode="auto">
          <a:xfrm>
            <a:off x="3231715" y="5708617"/>
            <a:ext cx="2019851" cy="1064328"/>
          </a:xfrm>
          <a:prstGeom prst="rect">
            <a:avLst/>
          </a:prstGeom>
          <a:noFill/>
        </p:spPr>
      </p:pic>
      <p:sp>
        <p:nvSpPr>
          <p:cNvPr id="8" name="Title 1">
            <a:extLst>
              <a:ext uri="{FF2B5EF4-FFF2-40B4-BE49-F238E27FC236}">
                <a16:creationId xmlns:a16="http://schemas.microsoft.com/office/drawing/2014/main" id="{E79D6400-B09E-41A7-5067-70A9CB616F71}"/>
              </a:ext>
            </a:extLst>
          </p:cNvPr>
          <p:cNvSpPr txBox="1">
            <a:spLocks/>
          </p:cNvSpPr>
          <p:nvPr/>
        </p:nvSpPr>
        <p:spPr>
          <a:xfrm>
            <a:off x="6008835" y="3593208"/>
            <a:ext cx="3397405" cy="11336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a:t>Tera </a:t>
            </a:r>
            <a:r>
              <a:rPr lang="en-US" sz="2800" err="1"/>
              <a:t>Proby</a:t>
            </a:r>
            <a:br>
              <a:rPr lang="en-US" sz="4000" b="1"/>
            </a:br>
            <a:r>
              <a:rPr lang="en-US" sz="1800">
                <a:solidFill>
                  <a:srgbClr val="C00000"/>
                </a:solidFill>
              </a:rPr>
              <a:t>Advocacy Manager, </a:t>
            </a:r>
          </a:p>
          <a:p>
            <a:r>
              <a:rPr lang="en-US" sz="1800" b="1">
                <a:solidFill>
                  <a:srgbClr val="C00000"/>
                </a:solidFill>
              </a:rPr>
              <a:t>Americans for the Arts</a:t>
            </a:r>
          </a:p>
        </p:txBody>
      </p:sp>
      <p:pic>
        <p:nvPicPr>
          <p:cNvPr id="9" name="Picture 8" descr="A person smiling for the camera&#10;&#10;Description automatically generated with low confidence">
            <a:extLst>
              <a:ext uri="{FF2B5EF4-FFF2-40B4-BE49-F238E27FC236}">
                <a16:creationId xmlns:a16="http://schemas.microsoft.com/office/drawing/2014/main" id="{E482CFC6-8495-B071-D3C2-0EE5F7A00B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45991" y="1418918"/>
            <a:ext cx="2150205" cy="2150205"/>
          </a:xfrm>
          <a:prstGeom prst="rect">
            <a:avLst/>
          </a:prstGeom>
        </p:spPr>
      </p:pic>
      <p:sp>
        <p:nvSpPr>
          <p:cNvPr id="11" name="Title 1">
            <a:extLst>
              <a:ext uri="{FF2B5EF4-FFF2-40B4-BE49-F238E27FC236}">
                <a16:creationId xmlns:a16="http://schemas.microsoft.com/office/drawing/2014/main" id="{A33204B2-589F-AF89-BF90-195E74351F58}"/>
              </a:ext>
            </a:extLst>
          </p:cNvPr>
          <p:cNvSpPr txBox="1">
            <a:spLocks/>
          </p:cNvSpPr>
          <p:nvPr/>
        </p:nvSpPr>
        <p:spPr>
          <a:xfrm>
            <a:off x="3015133" y="3765529"/>
            <a:ext cx="3397405" cy="146029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a:t>Jeremy V. Johnson</a:t>
            </a:r>
            <a:br>
              <a:rPr lang="en-US" sz="4000" b="1"/>
            </a:br>
            <a:r>
              <a:rPr lang="en-US" sz="1800">
                <a:solidFill>
                  <a:srgbClr val="C00000"/>
                </a:solidFill>
              </a:rPr>
              <a:t>President &amp; CEO, </a:t>
            </a:r>
          </a:p>
          <a:p>
            <a:r>
              <a:rPr lang="en-US" sz="1800" b="1">
                <a:solidFill>
                  <a:srgbClr val="C00000"/>
                </a:solidFill>
              </a:rPr>
              <a:t>Assembly for the Arts </a:t>
            </a:r>
          </a:p>
          <a:p>
            <a:r>
              <a:rPr lang="en-US" sz="1800">
                <a:solidFill>
                  <a:srgbClr val="C00000"/>
                </a:solidFill>
              </a:rPr>
              <a:t>Cleveland, OH</a:t>
            </a:r>
          </a:p>
          <a:p>
            <a:endParaRPr lang="en-US" sz="2400" b="1">
              <a:solidFill>
                <a:schemeClr val="accent2">
                  <a:lumMod val="75000"/>
                </a:schemeClr>
              </a:solidFill>
            </a:endParaRPr>
          </a:p>
        </p:txBody>
      </p:sp>
      <p:pic>
        <p:nvPicPr>
          <p:cNvPr id="2" name="Picture 12">
            <a:extLst>
              <a:ext uri="{FF2B5EF4-FFF2-40B4-BE49-F238E27FC236}">
                <a16:creationId xmlns:a16="http://schemas.microsoft.com/office/drawing/2014/main" id="{089F6B21-2319-C2AF-8588-621603683344}"/>
              </a:ext>
            </a:extLst>
          </p:cNvPr>
          <p:cNvPicPr>
            <a:picLocks noChangeAspect="1"/>
          </p:cNvPicPr>
          <p:nvPr/>
        </p:nvPicPr>
        <p:blipFill>
          <a:blip r:embed="rId9"/>
          <a:stretch>
            <a:fillRect/>
          </a:stretch>
        </p:blipFill>
        <p:spPr>
          <a:xfrm>
            <a:off x="3643533" y="1421433"/>
            <a:ext cx="2038699" cy="2151755"/>
          </a:xfrm>
          <a:prstGeom prst="rect">
            <a:avLst/>
          </a:prstGeom>
        </p:spPr>
      </p:pic>
    </p:spTree>
    <p:extLst>
      <p:ext uri="{BB962C8B-B14F-4D97-AF65-F5344CB8AC3E}">
        <p14:creationId xmlns:p14="http://schemas.microsoft.com/office/powerpoint/2010/main" val="3028264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425" y="335236"/>
            <a:ext cx="8229600" cy="1143000"/>
          </a:xfrm>
        </p:spPr>
        <p:txBody>
          <a:bodyPr>
            <a:normAutofit/>
          </a:bodyPr>
          <a:lstStyle/>
          <a:p>
            <a:r>
              <a:rPr lang="en-US" sz="4800">
                <a:effectLst>
                  <a:outerShdw blurRad="38100" dist="38100" dir="2700000" algn="tl">
                    <a:srgbClr val="000000">
                      <a:alpha val="43137"/>
                    </a:srgbClr>
                  </a:outerShdw>
                </a:effectLst>
              </a:rPr>
              <a:t>House: Quick Numbers</a:t>
            </a:r>
          </a:p>
        </p:txBody>
      </p:sp>
      <p:pic>
        <p:nvPicPr>
          <p:cNvPr id="4" name="Picture 1"/>
          <p:cNvPicPr>
            <a:picLocks noChangeAspect="1" noChangeArrowheads="1"/>
          </p:cNvPicPr>
          <p:nvPr/>
        </p:nvPicPr>
        <p:blipFill>
          <a:blip r:embed="rId3" cstate="print"/>
          <a:srcRect b="97727"/>
          <a:stretch>
            <a:fillRect/>
          </a:stretch>
        </p:blipFill>
        <p:spPr bwMode="auto">
          <a:xfrm>
            <a:off x="0" y="0"/>
            <a:ext cx="9144000" cy="304801"/>
          </a:xfrm>
          <a:prstGeom prst="rect">
            <a:avLst/>
          </a:prstGeom>
          <a:noFill/>
          <a:ln w="9525">
            <a:noFill/>
            <a:miter lim="800000"/>
            <a:headEnd/>
            <a:tailEnd/>
          </a:ln>
        </p:spPr>
      </p:pic>
      <p:sp>
        <p:nvSpPr>
          <p:cNvPr id="11" name="Text Box 15"/>
          <p:cNvSpPr txBox="1">
            <a:spLocks noChangeArrowheads="1"/>
          </p:cNvSpPr>
          <p:nvPr/>
        </p:nvSpPr>
        <p:spPr bwMode="auto">
          <a:xfrm>
            <a:off x="571499" y="1255491"/>
            <a:ext cx="8229600" cy="7309693"/>
          </a:xfrm>
          <a:prstGeom prst="rect">
            <a:avLst/>
          </a:prstGeom>
          <a:noFill/>
          <a:ln w="9525">
            <a:noFill/>
            <a:miter lim="800000"/>
            <a:headEnd/>
            <a:tailEnd/>
          </a:ln>
        </p:spPr>
        <p:txBody>
          <a:bodyPr wrap="square" lIns="91440" tIns="45720" rIns="91440" bIns="45720" anchor="t">
            <a:spAutoFit/>
          </a:bodyPr>
          <a:lstStyle/>
          <a:p>
            <a:pPr algn="ctr" eaLnBrk="0" hangingPunct="0">
              <a:spcBef>
                <a:spcPct val="50000"/>
              </a:spcBef>
            </a:pPr>
            <a:r>
              <a:rPr lang="en-US" sz="2400" b="1"/>
              <a:t>Incoming 118th Congress </a:t>
            </a:r>
            <a:r>
              <a:rPr lang="en-US" sz="2400"/>
              <a:t>(2022-2023)</a:t>
            </a:r>
          </a:p>
          <a:p>
            <a:pPr algn="ctr" eaLnBrk="0" hangingPunct="0">
              <a:spcBef>
                <a:spcPct val="50000"/>
              </a:spcBef>
            </a:pPr>
            <a:r>
              <a:rPr lang="en-US" sz="2400" b="1">
                <a:solidFill>
                  <a:srgbClr val="0070C0"/>
                </a:solidFill>
              </a:rPr>
              <a:t>212 Democrats</a:t>
            </a:r>
            <a:r>
              <a:rPr lang="en-US" sz="2400" b="1"/>
              <a:t>  –  </a:t>
            </a:r>
            <a:r>
              <a:rPr lang="en-US" sz="2400" b="1">
                <a:solidFill>
                  <a:srgbClr val="C00000"/>
                </a:solidFill>
              </a:rPr>
              <a:t>218 Republicans </a:t>
            </a:r>
            <a:endParaRPr lang="en-US" sz="2400" b="1">
              <a:solidFill>
                <a:srgbClr val="C00000"/>
              </a:solidFill>
              <a:cs typeface="Calibri"/>
            </a:endParaRPr>
          </a:p>
          <a:p>
            <a:pPr algn="ctr" eaLnBrk="0" hangingPunct="0">
              <a:spcBef>
                <a:spcPct val="50000"/>
              </a:spcBef>
            </a:pPr>
            <a:endParaRPr lang="en-US" sz="1000" b="1"/>
          </a:p>
          <a:p>
            <a:pPr marL="285750" indent="-285750">
              <a:buFont typeface="Arial" panose="020B0604020202020204" pitchFamily="34" charset="0"/>
              <a:buChar char="•"/>
            </a:pPr>
            <a:r>
              <a:rPr lang="en-US">
                <a:cs typeface="Calibri"/>
              </a:rPr>
              <a:t>365 House districts in which an incumbent faced re-election, only 6 Ds and 3 Rs lost their seats</a:t>
            </a:r>
          </a:p>
          <a:p>
            <a:endParaRPr lang="en-US"/>
          </a:p>
          <a:p>
            <a:pPr marL="285750" indent="-285750">
              <a:buFont typeface="Arial" panose="020B0604020202020204" pitchFamily="34" charset="0"/>
              <a:buChar char="•"/>
            </a:pPr>
            <a:r>
              <a:rPr lang="en-US"/>
              <a:t>74 House Freshmen (41 GOP, 33 Democrats)</a:t>
            </a:r>
            <a:endParaRPr lang="en-US">
              <a:cs typeface="Calibri"/>
            </a:endParaRPr>
          </a:p>
          <a:p>
            <a:endParaRPr lang="en-US"/>
          </a:p>
          <a:p>
            <a:pPr marL="342900" indent="-342900">
              <a:buFont typeface="Arial" panose="020B0604020202020204" pitchFamily="34" charset="0"/>
              <a:buChar char="•"/>
            </a:pPr>
            <a:r>
              <a:rPr lang="en-US"/>
              <a:t>Notable Firsts:</a:t>
            </a:r>
            <a:endParaRPr lang="en-US">
              <a:cs typeface="Calibri"/>
            </a:endParaRPr>
          </a:p>
          <a:p>
            <a:pPr marL="800100" lvl="1" indent="-342900">
              <a:buFont typeface="Courier New" panose="02070309020205020404" pitchFamily="49" charset="0"/>
              <a:buChar char="o"/>
            </a:pPr>
            <a:r>
              <a:rPr lang="en-US"/>
              <a:t>Becca Balint (D-VT)- First female and openly LGBTQ Rep. from Vermont</a:t>
            </a:r>
            <a:endParaRPr lang="en-US">
              <a:cs typeface="Calibri"/>
            </a:endParaRPr>
          </a:p>
          <a:p>
            <a:pPr marL="800100" lvl="1" indent="-342900">
              <a:buFont typeface="Courier New" panose="02070309020205020404" pitchFamily="49" charset="0"/>
              <a:buChar char="o"/>
            </a:pPr>
            <a:r>
              <a:rPr lang="en-US"/>
              <a:t>Katie Britt (R-AL)- First female Senator from Alabama</a:t>
            </a:r>
            <a:endParaRPr lang="en-US">
              <a:cs typeface="Calibri"/>
            </a:endParaRPr>
          </a:p>
          <a:p>
            <a:pPr marL="800100" lvl="1" indent="-342900">
              <a:buFont typeface="Courier New" panose="02070309020205020404" pitchFamily="49" charset="0"/>
              <a:buChar char="o"/>
            </a:pPr>
            <a:r>
              <a:rPr lang="en-US"/>
              <a:t>Summer Lee (D-PA)- First Black female Rep. from Pennsylvania</a:t>
            </a:r>
            <a:endParaRPr lang="en-US">
              <a:cs typeface="Calibri"/>
            </a:endParaRPr>
          </a:p>
          <a:p>
            <a:pPr marL="800100" lvl="1" indent="-342900">
              <a:buFont typeface="Courier New" panose="02070309020205020404" pitchFamily="49" charset="0"/>
              <a:buChar char="o"/>
            </a:pPr>
            <a:r>
              <a:rPr lang="en-US"/>
              <a:t>Delia Ramirez (D-IL)- First Latina from Illinois</a:t>
            </a:r>
            <a:endParaRPr lang="en-US">
              <a:cs typeface="Calibri"/>
            </a:endParaRPr>
          </a:p>
          <a:p>
            <a:pPr marL="800100" lvl="1" indent="-342900">
              <a:buFont typeface="Courier New" panose="02070309020205020404" pitchFamily="49" charset="0"/>
              <a:buChar char="o"/>
            </a:pPr>
            <a:r>
              <a:rPr lang="en-US"/>
              <a:t>Markwayne Mullin (R-OK)- First Native American Senator from Oklahoma</a:t>
            </a:r>
            <a:endParaRPr lang="en-US">
              <a:cs typeface="Calibri"/>
            </a:endParaRPr>
          </a:p>
          <a:p>
            <a:pPr marL="800100" lvl="1" indent="-342900">
              <a:buFont typeface="Courier New" panose="02070309020205020404" pitchFamily="49" charset="0"/>
              <a:buChar char="o"/>
            </a:pPr>
            <a:r>
              <a:rPr lang="en-US"/>
              <a:t>Maxwell Frost (D-FL)- First Gen Z member of Congress</a:t>
            </a:r>
            <a:endParaRPr lang="en-US">
              <a:cs typeface="Calibri"/>
            </a:endParaRPr>
          </a:p>
          <a:p>
            <a:pPr marL="285750" indent="-285750">
              <a:buFont typeface="Arial" panose="020B0604020202020204" pitchFamily="34" charset="0"/>
              <a:buChar char="•"/>
            </a:pPr>
            <a:endParaRPr lang="en-US" sz="2000"/>
          </a:p>
          <a:p>
            <a:pPr marL="342900" indent="-342900" algn="l">
              <a:buFont typeface="Arial" panose="020B0604020202020204" pitchFamily="34" charset="0"/>
              <a:buChar char="•"/>
            </a:pPr>
            <a:endParaRPr lang="en-US" sz="2000" b="0" i="0">
              <a:solidFill>
                <a:srgbClr val="2A2A2A"/>
              </a:solidFill>
              <a:effectLst/>
              <a:latin typeface="PublicoText"/>
            </a:endParaRPr>
          </a:p>
          <a:p>
            <a:pPr eaLnBrk="0" hangingPunct="0">
              <a:spcBef>
                <a:spcPct val="50000"/>
              </a:spcBef>
            </a:pPr>
            <a:endParaRPr lang="en-US" sz="1400" b="1">
              <a:solidFill>
                <a:srgbClr val="0070C0"/>
              </a:solidFill>
            </a:endParaRPr>
          </a:p>
          <a:p>
            <a:pPr algn="ctr" eaLnBrk="0" hangingPunct="0">
              <a:spcBef>
                <a:spcPct val="50000"/>
              </a:spcBef>
            </a:pPr>
            <a:endParaRPr lang="en-US" sz="2400"/>
          </a:p>
          <a:p>
            <a:pPr algn="ctr" eaLnBrk="0" hangingPunct="0">
              <a:spcBef>
                <a:spcPct val="50000"/>
              </a:spcBef>
            </a:pPr>
            <a:endParaRPr lang="en-US" sz="2400"/>
          </a:p>
          <a:p>
            <a:pPr algn="ctr" eaLnBrk="0" hangingPunct="0">
              <a:spcBef>
                <a:spcPct val="50000"/>
              </a:spcBef>
            </a:pPr>
            <a:endParaRPr lang="en-US" sz="2400"/>
          </a:p>
        </p:txBody>
      </p:sp>
      <p:pic>
        <p:nvPicPr>
          <p:cNvPr id="3" name="Picture 2" descr="Logo&#10;&#10;Description automatically generated">
            <a:extLst>
              <a:ext uri="{FF2B5EF4-FFF2-40B4-BE49-F238E27FC236}">
                <a16:creationId xmlns:a16="http://schemas.microsoft.com/office/drawing/2014/main" id="{35087DAC-7496-2201-95C5-7609A89EB8BC}"/>
              </a:ext>
            </a:extLst>
          </p:cNvPr>
          <p:cNvPicPr>
            <a:picLocks noChangeAspect="1"/>
          </p:cNvPicPr>
          <p:nvPr/>
        </p:nvPicPr>
        <p:blipFill>
          <a:blip r:embed="rId4"/>
          <a:stretch>
            <a:fillRect/>
          </a:stretch>
        </p:blipFill>
        <p:spPr>
          <a:xfrm>
            <a:off x="5654097" y="5798617"/>
            <a:ext cx="922067" cy="894650"/>
          </a:xfrm>
          <a:prstGeom prst="rect">
            <a:avLst/>
          </a:prstGeom>
        </p:spPr>
      </p:pic>
      <p:pic>
        <p:nvPicPr>
          <p:cNvPr id="5" name="Picture 4" descr="afta_logo_color_horz.jpg">
            <a:extLst>
              <a:ext uri="{FF2B5EF4-FFF2-40B4-BE49-F238E27FC236}">
                <a16:creationId xmlns:a16="http://schemas.microsoft.com/office/drawing/2014/main" id="{11C9D7AF-12C7-A720-E97C-E4EA9E82654C}"/>
              </a:ext>
            </a:extLst>
          </p:cNvPr>
          <p:cNvPicPr>
            <a:picLocks noChangeAspect="1"/>
          </p:cNvPicPr>
          <p:nvPr/>
        </p:nvPicPr>
        <p:blipFill>
          <a:blip r:embed="rId5" cstate="print"/>
          <a:stretch>
            <a:fillRect/>
          </a:stretch>
        </p:blipFill>
        <p:spPr>
          <a:xfrm>
            <a:off x="235937" y="5834510"/>
            <a:ext cx="2466680" cy="788225"/>
          </a:xfrm>
          <a:prstGeom prst="rect">
            <a:avLst/>
          </a:prstGeom>
        </p:spPr>
      </p:pic>
      <p:sp>
        <p:nvSpPr>
          <p:cNvPr id="6" name="TextBox 5">
            <a:extLst>
              <a:ext uri="{FF2B5EF4-FFF2-40B4-BE49-F238E27FC236}">
                <a16:creationId xmlns:a16="http://schemas.microsoft.com/office/drawing/2014/main" id="{74EBD4B9-68DE-AF28-A728-54742B36F385}"/>
              </a:ext>
            </a:extLst>
          </p:cNvPr>
          <p:cNvSpPr txBox="1"/>
          <p:nvPr/>
        </p:nvSpPr>
        <p:spPr>
          <a:xfrm>
            <a:off x="7152523" y="5891766"/>
            <a:ext cx="1811415" cy="730969"/>
          </a:xfrm>
          <a:prstGeom prst="rect">
            <a:avLst/>
          </a:prstGeom>
          <a:noFill/>
        </p:spPr>
        <p:txBody>
          <a:bodyPr wrap="square" lIns="91440" tIns="45720" rIns="91440" bIns="45720" rtlCol="0" anchor="t">
            <a:spAutoFit/>
          </a:bodyPr>
          <a:lstStyle/>
          <a:p>
            <a:r>
              <a:rPr lang="en-US" sz="1100" kern="900" err="1">
                <a:solidFill>
                  <a:srgbClr val="4F81BD"/>
                </a:solidFill>
                <a:latin typeface="Arial"/>
                <a:cs typeface="Arial"/>
              </a:rPr>
              <a:t>A</a:t>
            </a:r>
            <a:r>
              <a:rPr lang="en-US" sz="1050" kern="900" err="1">
                <a:solidFill>
                  <a:srgbClr val="4F81BD"/>
                </a:solidFill>
                <a:latin typeface="Arial"/>
                <a:cs typeface="Arial"/>
              </a:rPr>
              <a:t>mericans</a:t>
            </a:r>
            <a:r>
              <a:rPr lang="en-US" sz="1100" kern="900" err="1">
                <a:solidFill>
                  <a:srgbClr val="4F81BD"/>
                </a:solidFill>
                <a:latin typeface="Arial"/>
                <a:cs typeface="Arial"/>
              </a:rPr>
              <a:t>F</a:t>
            </a:r>
            <a:r>
              <a:rPr lang="en-US" sz="1050" kern="900" err="1">
                <a:solidFill>
                  <a:srgbClr val="4F81BD"/>
                </a:solidFill>
                <a:latin typeface="Arial"/>
                <a:cs typeface="Arial"/>
              </a:rPr>
              <a:t>or</a:t>
            </a:r>
            <a:r>
              <a:rPr lang="en-US" sz="1100" kern="900" err="1">
                <a:solidFill>
                  <a:srgbClr val="4F81BD"/>
                </a:solidFill>
                <a:latin typeface="Arial"/>
                <a:cs typeface="Arial"/>
              </a:rPr>
              <a:t>T</a:t>
            </a:r>
            <a:r>
              <a:rPr lang="en-US" sz="1050" kern="900" err="1">
                <a:solidFill>
                  <a:srgbClr val="4F81BD"/>
                </a:solidFill>
                <a:latin typeface="Arial"/>
                <a:cs typeface="Arial"/>
              </a:rPr>
              <a:t>he</a:t>
            </a:r>
            <a:r>
              <a:rPr lang="en-US" sz="1100" kern="900" err="1">
                <a:solidFill>
                  <a:srgbClr val="4F81BD"/>
                </a:solidFill>
                <a:latin typeface="Arial"/>
                <a:cs typeface="Arial"/>
              </a:rPr>
              <a:t>A</a:t>
            </a:r>
            <a:r>
              <a:rPr lang="en-US" sz="1050" kern="900" err="1">
                <a:solidFill>
                  <a:srgbClr val="4F81BD"/>
                </a:solidFill>
                <a:latin typeface="Arial"/>
                <a:cs typeface="Arial"/>
              </a:rPr>
              <a:t>rts.org</a:t>
            </a:r>
            <a:endParaRPr lang="en-US" sz="1050" kern="900">
              <a:solidFill>
                <a:srgbClr val="4F81BD"/>
              </a:solidFill>
              <a:latin typeface="Arial"/>
              <a:cs typeface="Arial"/>
            </a:endParaRPr>
          </a:p>
          <a:p>
            <a:r>
              <a:rPr lang="en-US" sz="1000" spc="70" err="1">
                <a:solidFill>
                  <a:srgbClr val="4F81BD"/>
                </a:solidFill>
                <a:latin typeface="Arial"/>
                <a:cs typeface="Arial"/>
              </a:rPr>
              <a:t>ArtsActionFund.org</a:t>
            </a:r>
            <a:endParaRPr lang="en-US" sz="1000" spc="70">
              <a:solidFill>
                <a:srgbClr val="4F81BD"/>
              </a:solidFill>
              <a:latin typeface="Arial"/>
              <a:cs typeface="Arial"/>
            </a:endParaRPr>
          </a:p>
          <a:p>
            <a:r>
              <a:rPr lang="en-US" sz="1000" b="1" cap="all" spc="70">
                <a:solidFill>
                  <a:srgbClr val="4F81BD"/>
                </a:solidFill>
                <a:latin typeface="Arial"/>
                <a:cs typeface="Arial"/>
              </a:rPr>
              <a:t>@</a:t>
            </a:r>
            <a:r>
              <a:rPr lang="en-US" sz="1050" b="1" spc="70">
                <a:solidFill>
                  <a:srgbClr val="4F81BD"/>
                </a:solidFill>
                <a:latin typeface="Arial"/>
                <a:cs typeface="Arial"/>
              </a:rPr>
              <a:t>Americans4A</a:t>
            </a:r>
            <a:r>
              <a:rPr lang="en-US" sz="1000" b="1" spc="70">
                <a:solidFill>
                  <a:srgbClr val="4F81BD"/>
                </a:solidFill>
                <a:latin typeface="Arial"/>
                <a:cs typeface="Arial"/>
              </a:rPr>
              <a:t>rts</a:t>
            </a:r>
            <a:endParaRPr lang="en-US">
              <a:solidFill>
                <a:srgbClr val="4F81BD"/>
              </a:solidFill>
              <a:latin typeface="Arial"/>
              <a:cs typeface="Arial"/>
            </a:endParaRPr>
          </a:p>
          <a:p>
            <a:r>
              <a:rPr lang="en-US" sz="1000" b="1" cap="all" spc="70">
                <a:solidFill>
                  <a:srgbClr val="4F81BD"/>
                </a:solidFill>
                <a:latin typeface="Arial"/>
                <a:cs typeface="Arial"/>
              </a:rPr>
              <a:t>@</a:t>
            </a:r>
            <a:r>
              <a:rPr lang="en-US" sz="1000" b="1" spc="70" err="1">
                <a:solidFill>
                  <a:srgbClr val="4F81BD"/>
                </a:solidFill>
                <a:latin typeface="Arial"/>
                <a:cs typeface="Arial"/>
              </a:rPr>
              <a:t>ArtsActionFund</a:t>
            </a:r>
            <a:endParaRPr lang="en-US" sz="1000" b="1" cap="all" spc="70">
              <a:solidFill>
                <a:srgbClr val="4F81BD"/>
              </a:solidFill>
              <a:latin typeface="Arial"/>
              <a:cs typeface="Arial"/>
            </a:endParaRPr>
          </a:p>
        </p:txBody>
      </p:sp>
      <p:pic>
        <p:nvPicPr>
          <p:cNvPr id="8" name="Picture 9" descr="C:\Users\vmurraybaatin\Pictures\Transparent Export Wizard-1.gif">
            <a:extLst>
              <a:ext uri="{FF2B5EF4-FFF2-40B4-BE49-F238E27FC236}">
                <a16:creationId xmlns:a16="http://schemas.microsoft.com/office/drawing/2014/main" id="{6DA6BEB6-FEFE-FDDE-6F85-6F5AB9567F21}"/>
              </a:ext>
            </a:extLst>
          </p:cNvPr>
          <p:cNvPicPr>
            <a:picLocks noChangeAspect="1" noChangeArrowheads="1"/>
          </p:cNvPicPr>
          <p:nvPr/>
        </p:nvPicPr>
        <p:blipFill>
          <a:blip r:embed="rId6" cstate="print"/>
          <a:srcRect/>
          <a:stretch>
            <a:fillRect/>
          </a:stretch>
        </p:blipFill>
        <p:spPr bwMode="auto">
          <a:xfrm>
            <a:off x="3231715" y="5708617"/>
            <a:ext cx="2019851" cy="1064328"/>
          </a:xfrm>
          <a:prstGeom prst="rect">
            <a:avLst/>
          </a:prstGeom>
          <a:noFill/>
        </p:spPr>
      </p:pic>
    </p:spTree>
    <p:extLst>
      <p:ext uri="{BB962C8B-B14F-4D97-AF65-F5344CB8AC3E}">
        <p14:creationId xmlns:p14="http://schemas.microsoft.com/office/powerpoint/2010/main" val="3550540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0364"/>
            <a:ext cx="8229600" cy="1143000"/>
          </a:xfrm>
        </p:spPr>
        <p:txBody>
          <a:bodyPr>
            <a:normAutofit/>
          </a:bodyPr>
          <a:lstStyle/>
          <a:p>
            <a:r>
              <a:rPr lang="en-US" sz="4000">
                <a:effectLst>
                  <a:outerShdw blurRad="38100" dist="38100" dir="2700000" algn="tl">
                    <a:srgbClr val="000000">
                      <a:alpha val="43137"/>
                    </a:srgbClr>
                  </a:outerShdw>
                </a:effectLst>
              </a:rPr>
              <a:t>Congressional Arts &amp; STEAM Caucuses</a:t>
            </a:r>
            <a:endParaRPr lang="en-US" sz="4000">
              <a:effectLst>
                <a:outerShdw blurRad="38100" dist="38100" dir="2700000" algn="tl">
                  <a:srgbClr val="000000">
                    <a:alpha val="43137"/>
                  </a:srgbClr>
                </a:outerShdw>
              </a:effectLst>
              <a:cs typeface="Calibri"/>
            </a:endParaRPr>
          </a:p>
        </p:txBody>
      </p:sp>
      <p:pic>
        <p:nvPicPr>
          <p:cNvPr id="4" name="Picture 1"/>
          <p:cNvPicPr>
            <a:picLocks noChangeAspect="1" noChangeArrowheads="1"/>
          </p:cNvPicPr>
          <p:nvPr/>
        </p:nvPicPr>
        <p:blipFill>
          <a:blip r:embed="rId3" cstate="print"/>
          <a:srcRect b="97727"/>
          <a:stretch>
            <a:fillRect/>
          </a:stretch>
        </p:blipFill>
        <p:spPr bwMode="auto">
          <a:xfrm>
            <a:off x="0" y="0"/>
            <a:ext cx="9144000" cy="304801"/>
          </a:xfrm>
          <a:prstGeom prst="rect">
            <a:avLst/>
          </a:prstGeom>
          <a:noFill/>
          <a:ln w="9525">
            <a:noFill/>
            <a:miter lim="800000"/>
            <a:headEnd/>
            <a:tailEnd/>
          </a:ln>
        </p:spPr>
      </p:pic>
      <p:sp>
        <p:nvSpPr>
          <p:cNvPr id="3" name="Rectangle 2"/>
          <p:cNvSpPr/>
          <p:nvPr/>
        </p:nvSpPr>
        <p:spPr>
          <a:xfrm>
            <a:off x="457199" y="1655870"/>
            <a:ext cx="8450863" cy="3847207"/>
          </a:xfrm>
          <a:prstGeom prst="rect">
            <a:avLst/>
          </a:prstGeom>
        </p:spPr>
        <p:txBody>
          <a:bodyPr wrap="square" lIns="91440" tIns="45720" rIns="91440" bIns="45720" anchor="t">
            <a:spAutoFit/>
          </a:bodyPr>
          <a:lstStyle/>
          <a:p>
            <a:r>
              <a:rPr lang="en-US" sz="2400" b="1"/>
              <a:t>Congressional Arts Caucus:</a:t>
            </a:r>
            <a:endParaRPr lang="en-US" sz="2400" b="1">
              <a:cs typeface="Calibri"/>
            </a:endParaRPr>
          </a:p>
          <a:p>
            <a:pPr marL="457200" indent="-457200">
              <a:buFont typeface="Arial" panose="020B0604020202020204" pitchFamily="34" charset="0"/>
              <a:buChar char="•"/>
            </a:pPr>
            <a:r>
              <a:rPr lang="en-US" sz="2400"/>
              <a:t>Losing 21 Democrats (election losses/retirements/seeking another office) and 3 Republicans (retirement/election losses).</a:t>
            </a:r>
            <a:endParaRPr lang="en-US" sz="2400">
              <a:cs typeface="Calibri"/>
            </a:endParaRPr>
          </a:p>
          <a:p>
            <a:pPr marL="457200" indent="-457200">
              <a:buFont typeface="Arial" panose="020B0604020202020204" pitchFamily="34" charset="0"/>
              <a:buChar char="•"/>
            </a:pPr>
            <a:r>
              <a:rPr lang="en-US" sz="2400"/>
              <a:t>Chellie Pingree (D-ME)will return as one co-chair.</a:t>
            </a:r>
            <a:endParaRPr lang="en-US" sz="2400">
              <a:cs typeface="Calibri"/>
            </a:endParaRPr>
          </a:p>
          <a:p>
            <a:r>
              <a:rPr lang="en-US" sz="2400" b="1"/>
              <a:t>STEAM Caucus:</a:t>
            </a:r>
            <a:endParaRPr lang="en-US" sz="2400" b="1">
              <a:cs typeface="Calibri"/>
            </a:endParaRPr>
          </a:p>
          <a:p>
            <a:pPr marL="457200" indent="-457200">
              <a:buFont typeface="Arial" panose="020B0604020202020204" pitchFamily="34" charset="0"/>
              <a:buChar char="•"/>
            </a:pPr>
            <a:r>
              <a:rPr lang="en-US" sz="2400"/>
              <a:t>Losing 7 Democrats (election losses/retirements/seeking another office) and 3 Republicans (retirements/election losses).</a:t>
            </a:r>
            <a:endParaRPr lang="en-US" sz="2400">
              <a:cs typeface="Calibri"/>
            </a:endParaRPr>
          </a:p>
          <a:p>
            <a:pPr marL="457200" indent="-457200">
              <a:buFont typeface="Arial" panose="020B0604020202020204" pitchFamily="34" charset="0"/>
              <a:buChar char="•"/>
            </a:pPr>
            <a:r>
              <a:rPr lang="en-US" sz="2400"/>
              <a:t>Co-Chair Suzanne </a:t>
            </a:r>
            <a:r>
              <a:rPr lang="en-US" sz="2400" err="1"/>
              <a:t>Bonamici</a:t>
            </a:r>
            <a:r>
              <a:rPr lang="en-US" sz="2400"/>
              <a:t> (D-OR) will be returning.</a:t>
            </a:r>
            <a:endParaRPr lang="en-US" sz="2400">
              <a:cs typeface="Calibri"/>
            </a:endParaRPr>
          </a:p>
          <a:p>
            <a:endParaRPr lang="en-US" sz="2800" b="1"/>
          </a:p>
        </p:txBody>
      </p:sp>
      <p:pic>
        <p:nvPicPr>
          <p:cNvPr id="8" name="Picture 7" descr="Logo&#10;&#10;Description automatically generated">
            <a:extLst>
              <a:ext uri="{FF2B5EF4-FFF2-40B4-BE49-F238E27FC236}">
                <a16:creationId xmlns:a16="http://schemas.microsoft.com/office/drawing/2014/main" id="{28E1DA60-2BBF-0991-3DFA-9DCADA6016DA}"/>
              </a:ext>
            </a:extLst>
          </p:cNvPr>
          <p:cNvPicPr>
            <a:picLocks noChangeAspect="1"/>
          </p:cNvPicPr>
          <p:nvPr/>
        </p:nvPicPr>
        <p:blipFill>
          <a:blip r:embed="rId4"/>
          <a:stretch>
            <a:fillRect/>
          </a:stretch>
        </p:blipFill>
        <p:spPr>
          <a:xfrm>
            <a:off x="5654097" y="5798617"/>
            <a:ext cx="922067" cy="894650"/>
          </a:xfrm>
          <a:prstGeom prst="rect">
            <a:avLst/>
          </a:prstGeom>
        </p:spPr>
      </p:pic>
      <p:pic>
        <p:nvPicPr>
          <p:cNvPr id="10" name="Picture 9" descr="afta_logo_color_horz.jpg">
            <a:extLst>
              <a:ext uri="{FF2B5EF4-FFF2-40B4-BE49-F238E27FC236}">
                <a16:creationId xmlns:a16="http://schemas.microsoft.com/office/drawing/2014/main" id="{0596CEAB-7EA6-54FF-8777-692A6C3E992D}"/>
              </a:ext>
            </a:extLst>
          </p:cNvPr>
          <p:cNvPicPr>
            <a:picLocks noChangeAspect="1"/>
          </p:cNvPicPr>
          <p:nvPr/>
        </p:nvPicPr>
        <p:blipFill>
          <a:blip r:embed="rId5" cstate="print"/>
          <a:stretch>
            <a:fillRect/>
          </a:stretch>
        </p:blipFill>
        <p:spPr>
          <a:xfrm>
            <a:off x="235937" y="5834510"/>
            <a:ext cx="2466680" cy="788225"/>
          </a:xfrm>
          <a:prstGeom prst="rect">
            <a:avLst/>
          </a:prstGeom>
        </p:spPr>
      </p:pic>
      <p:sp>
        <p:nvSpPr>
          <p:cNvPr id="11" name="TextBox 10">
            <a:extLst>
              <a:ext uri="{FF2B5EF4-FFF2-40B4-BE49-F238E27FC236}">
                <a16:creationId xmlns:a16="http://schemas.microsoft.com/office/drawing/2014/main" id="{1A17D9D6-FA1C-5FFF-3B87-DCF6C6F34906}"/>
              </a:ext>
            </a:extLst>
          </p:cNvPr>
          <p:cNvSpPr txBox="1"/>
          <p:nvPr/>
        </p:nvSpPr>
        <p:spPr>
          <a:xfrm>
            <a:off x="7152523" y="5891766"/>
            <a:ext cx="1811415" cy="730969"/>
          </a:xfrm>
          <a:prstGeom prst="rect">
            <a:avLst/>
          </a:prstGeom>
          <a:noFill/>
        </p:spPr>
        <p:txBody>
          <a:bodyPr wrap="square" lIns="91440" tIns="45720" rIns="91440" bIns="45720" rtlCol="0" anchor="t">
            <a:spAutoFit/>
          </a:bodyPr>
          <a:lstStyle/>
          <a:p>
            <a:r>
              <a:rPr lang="en-US" sz="1100" kern="900" err="1">
                <a:solidFill>
                  <a:srgbClr val="4F81BD"/>
                </a:solidFill>
                <a:latin typeface="Arial"/>
                <a:cs typeface="Arial"/>
              </a:rPr>
              <a:t>A</a:t>
            </a:r>
            <a:r>
              <a:rPr lang="en-US" sz="1050" kern="900" err="1">
                <a:solidFill>
                  <a:srgbClr val="4F81BD"/>
                </a:solidFill>
                <a:latin typeface="Arial"/>
                <a:cs typeface="Arial"/>
              </a:rPr>
              <a:t>mericans</a:t>
            </a:r>
            <a:r>
              <a:rPr lang="en-US" sz="1100" kern="900" err="1">
                <a:solidFill>
                  <a:srgbClr val="4F81BD"/>
                </a:solidFill>
                <a:latin typeface="Arial"/>
                <a:cs typeface="Arial"/>
              </a:rPr>
              <a:t>F</a:t>
            </a:r>
            <a:r>
              <a:rPr lang="en-US" sz="1050" kern="900" err="1">
                <a:solidFill>
                  <a:srgbClr val="4F81BD"/>
                </a:solidFill>
                <a:latin typeface="Arial"/>
                <a:cs typeface="Arial"/>
              </a:rPr>
              <a:t>or</a:t>
            </a:r>
            <a:r>
              <a:rPr lang="en-US" sz="1100" kern="900" err="1">
                <a:solidFill>
                  <a:srgbClr val="4F81BD"/>
                </a:solidFill>
                <a:latin typeface="Arial"/>
                <a:cs typeface="Arial"/>
              </a:rPr>
              <a:t>T</a:t>
            </a:r>
            <a:r>
              <a:rPr lang="en-US" sz="1050" kern="900" err="1">
                <a:solidFill>
                  <a:srgbClr val="4F81BD"/>
                </a:solidFill>
                <a:latin typeface="Arial"/>
                <a:cs typeface="Arial"/>
              </a:rPr>
              <a:t>he</a:t>
            </a:r>
            <a:r>
              <a:rPr lang="en-US" sz="1100" kern="900" err="1">
                <a:solidFill>
                  <a:srgbClr val="4F81BD"/>
                </a:solidFill>
                <a:latin typeface="Arial"/>
                <a:cs typeface="Arial"/>
              </a:rPr>
              <a:t>A</a:t>
            </a:r>
            <a:r>
              <a:rPr lang="en-US" sz="1050" kern="900" err="1">
                <a:solidFill>
                  <a:srgbClr val="4F81BD"/>
                </a:solidFill>
                <a:latin typeface="Arial"/>
                <a:cs typeface="Arial"/>
              </a:rPr>
              <a:t>rts.org</a:t>
            </a:r>
            <a:endParaRPr lang="en-US" sz="1050" kern="900">
              <a:solidFill>
                <a:srgbClr val="4F81BD"/>
              </a:solidFill>
              <a:latin typeface="Arial"/>
              <a:cs typeface="Arial"/>
            </a:endParaRPr>
          </a:p>
          <a:p>
            <a:r>
              <a:rPr lang="en-US" sz="1000" spc="70" err="1">
                <a:solidFill>
                  <a:srgbClr val="4F81BD"/>
                </a:solidFill>
                <a:latin typeface="Arial"/>
                <a:cs typeface="Arial"/>
              </a:rPr>
              <a:t>ArtsActionFund.org</a:t>
            </a:r>
            <a:endParaRPr lang="en-US" sz="1000" spc="70">
              <a:solidFill>
                <a:srgbClr val="4F81BD"/>
              </a:solidFill>
              <a:latin typeface="Arial"/>
              <a:cs typeface="Arial"/>
            </a:endParaRPr>
          </a:p>
          <a:p>
            <a:r>
              <a:rPr lang="en-US" sz="1000" b="1" cap="all" spc="70">
                <a:solidFill>
                  <a:srgbClr val="4F81BD"/>
                </a:solidFill>
                <a:latin typeface="Arial"/>
                <a:cs typeface="Arial"/>
              </a:rPr>
              <a:t>@</a:t>
            </a:r>
            <a:r>
              <a:rPr lang="en-US" sz="1050" b="1" spc="70">
                <a:solidFill>
                  <a:srgbClr val="4F81BD"/>
                </a:solidFill>
                <a:latin typeface="Arial"/>
                <a:cs typeface="Arial"/>
              </a:rPr>
              <a:t>Americans4A</a:t>
            </a:r>
            <a:r>
              <a:rPr lang="en-US" sz="1000" b="1" spc="70">
                <a:solidFill>
                  <a:srgbClr val="4F81BD"/>
                </a:solidFill>
                <a:latin typeface="Arial"/>
                <a:cs typeface="Arial"/>
              </a:rPr>
              <a:t>rts</a:t>
            </a:r>
            <a:endParaRPr lang="en-US">
              <a:solidFill>
                <a:srgbClr val="4F81BD"/>
              </a:solidFill>
              <a:latin typeface="Arial"/>
              <a:cs typeface="Arial"/>
            </a:endParaRPr>
          </a:p>
          <a:p>
            <a:r>
              <a:rPr lang="en-US" sz="1000" b="1" cap="all" spc="70">
                <a:solidFill>
                  <a:srgbClr val="4F81BD"/>
                </a:solidFill>
                <a:latin typeface="Arial"/>
                <a:cs typeface="Arial"/>
              </a:rPr>
              <a:t>@</a:t>
            </a:r>
            <a:r>
              <a:rPr lang="en-US" sz="1000" b="1" spc="70" err="1">
                <a:solidFill>
                  <a:srgbClr val="4F81BD"/>
                </a:solidFill>
                <a:latin typeface="Arial"/>
                <a:cs typeface="Arial"/>
              </a:rPr>
              <a:t>ArtsActionFund</a:t>
            </a:r>
            <a:endParaRPr lang="en-US" sz="1000" b="1" cap="all" spc="70">
              <a:solidFill>
                <a:srgbClr val="4F81BD"/>
              </a:solidFill>
              <a:latin typeface="Arial"/>
              <a:cs typeface="Arial"/>
            </a:endParaRPr>
          </a:p>
        </p:txBody>
      </p:sp>
      <p:pic>
        <p:nvPicPr>
          <p:cNvPr id="12" name="Picture 9" descr="C:\Users\vmurraybaatin\Pictures\Transparent Export Wizard-1.gif">
            <a:extLst>
              <a:ext uri="{FF2B5EF4-FFF2-40B4-BE49-F238E27FC236}">
                <a16:creationId xmlns:a16="http://schemas.microsoft.com/office/drawing/2014/main" id="{5EEDEF59-0E4A-CC7D-1750-95F416594CA0}"/>
              </a:ext>
            </a:extLst>
          </p:cNvPr>
          <p:cNvPicPr>
            <a:picLocks noChangeAspect="1" noChangeArrowheads="1"/>
          </p:cNvPicPr>
          <p:nvPr/>
        </p:nvPicPr>
        <p:blipFill>
          <a:blip r:embed="rId6" cstate="print"/>
          <a:srcRect/>
          <a:stretch>
            <a:fillRect/>
          </a:stretch>
        </p:blipFill>
        <p:spPr bwMode="auto">
          <a:xfrm>
            <a:off x="3231715" y="5708617"/>
            <a:ext cx="2019851" cy="1064328"/>
          </a:xfrm>
          <a:prstGeom prst="rect">
            <a:avLst/>
          </a:prstGeom>
          <a:noFill/>
        </p:spPr>
      </p:pic>
    </p:spTree>
    <p:extLst>
      <p:ext uri="{BB962C8B-B14F-4D97-AF65-F5344CB8AC3E}">
        <p14:creationId xmlns:p14="http://schemas.microsoft.com/office/powerpoint/2010/main" val="1510047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5005"/>
            <a:ext cx="8229600" cy="1143000"/>
          </a:xfrm>
        </p:spPr>
        <p:txBody>
          <a:bodyPr/>
          <a:lstStyle/>
          <a:p>
            <a:r>
              <a:rPr lang="en-US">
                <a:effectLst>
                  <a:outerShdw blurRad="38100" dist="38100" dir="2700000" algn="tl">
                    <a:srgbClr val="000000">
                      <a:alpha val="43137"/>
                    </a:srgbClr>
                  </a:outerShdw>
                </a:effectLst>
              </a:rPr>
              <a:t>Committee Leadership Changes</a:t>
            </a:r>
            <a:endParaRPr lang="en-US"/>
          </a:p>
        </p:txBody>
      </p:sp>
      <p:pic>
        <p:nvPicPr>
          <p:cNvPr id="4" name="Picture 1"/>
          <p:cNvPicPr>
            <a:picLocks noChangeAspect="1" noChangeArrowheads="1"/>
          </p:cNvPicPr>
          <p:nvPr/>
        </p:nvPicPr>
        <p:blipFill>
          <a:blip r:embed="rId3" cstate="print"/>
          <a:srcRect b="97727"/>
          <a:stretch>
            <a:fillRect/>
          </a:stretch>
        </p:blipFill>
        <p:spPr bwMode="auto">
          <a:xfrm>
            <a:off x="0" y="0"/>
            <a:ext cx="9144000" cy="304801"/>
          </a:xfrm>
          <a:prstGeom prst="rect">
            <a:avLst/>
          </a:prstGeom>
          <a:noFill/>
          <a:ln w="9525">
            <a:noFill/>
            <a:miter lim="800000"/>
            <a:headEnd/>
            <a:tailEnd/>
          </a:ln>
        </p:spPr>
      </p:pic>
      <p:sp>
        <p:nvSpPr>
          <p:cNvPr id="3" name="TextBox 2">
            <a:extLst>
              <a:ext uri="{FF2B5EF4-FFF2-40B4-BE49-F238E27FC236}">
                <a16:creationId xmlns:a16="http://schemas.microsoft.com/office/drawing/2014/main" id="{C084B8B9-0283-4F82-8168-62426E1DC3C3}"/>
              </a:ext>
            </a:extLst>
          </p:cNvPr>
          <p:cNvSpPr txBox="1"/>
          <p:nvPr/>
        </p:nvSpPr>
        <p:spPr>
          <a:xfrm>
            <a:off x="319061" y="1416441"/>
            <a:ext cx="8525679" cy="4401205"/>
          </a:xfrm>
          <a:prstGeom prst="rect">
            <a:avLst/>
          </a:prstGeom>
          <a:noFill/>
        </p:spPr>
        <p:txBody>
          <a:bodyPr wrap="square" lIns="91440" tIns="45720" rIns="91440" bIns="45720" rtlCol="0" anchor="t">
            <a:spAutoFit/>
          </a:bodyPr>
          <a:lstStyle/>
          <a:p>
            <a:r>
              <a:rPr lang="en-US" sz="2000" b="1">
                <a:cs typeface="Calibri"/>
              </a:rPr>
              <a:t>House Interior Appropriations Subcommittee</a:t>
            </a:r>
          </a:p>
          <a:p>
            <a:pPr marL="342900" indent="-342900">
              <a:buFont typeface="Arial"/>
              <a:buChar char="•"/>
            </a:pPr>
            <a:r>
              <a:rPr lang="en-US" sz="2000">
                <a:cs typeface="Calibri"/>
              </a:rPr>
              <a:t>David Joyce (R-OH) new Chairman and Ranking Member Chellie Pingree (D-ME)</a:t>
            </a:r>
            <a:endParaRPr lang="en-US" sz="2000" b="1">
              <a:cs typeface="Calibri"/>
            </a:endParaRPr>
          </a:p>
          <a:p>
            <a:r>
              <a:rPr lang="en-US" sz="2000" b="1">
                <a:ea typeface="+mn-lt"/>
                <a:cs typeface="+mn-lt"/>
              </a:rPr>
              <a:t>Labor-HHS-Education Appropriations Subcommittee</a:t>
            </a:r>
          </a:p>
          <a:p>
            <a:pPr marL="342900" indent="-342900">
              <a:buFont typeface="Arial"/>
              <a:buChar char="•"/>
            </a:pPr>
            <a:r>
              <a:rPr lang="en-US" sz="2000">
                <a:ea typeface="+mn-lt"/>
                <a:cs typeface="+mn-lt"/>
              </a:rPr>
              <a:t>Tom Cole (R-OK) new Chairman and Ranking Member Rosa DeLauro (D-CT).</a:t>
            </a:r>
          </a:p>
          <a:p>
            <a:r>
              <a:rPr lang="en-US" sz="2000" b="1">
                <a:ea typeface="+mn-lt"/>
                <a:cs typeface="+mn-lt"/>
              </a:rPr>
              <a:t>Ways and Means</a:t>
            </a:r>
            <a:endParaRPr lang="en-US" sz="2000">
              <a:ea typeface="+mn-lt"/>
              <a:cs typeface="+mn-lt"/>
            </a:endParaRPr>
          </a:p>
          <a:p>
            <a:pPr marL="285750" indent="-285750">
              <a:buFont typeface="Arial,Sans-Serif"/>
              <a:buChar char="•"/>
            </a:pPr>
            <a:r>
              <a:rPr lang="en-US" sz="2000">
                <a:ea typeface="+mn-lt"/>
                <a:cs typeface="+mn-lt"/>
              </a:rPr>
              <a:t>Jason Smith (R-MO), Adrian Smith (R-NE) and Vern Buchanan (R-FL) vying for leadership with Ranking Member Richard Neal (D-MA)</a:t>
            </a:r>
          </a:p>
          <a:p>
            <a:r>
              <a:rPr lang="en-US" sz="2000" b="1">
                <a:ea typeface="+mn-lt"/>
                <a:cs typeface="+mn-lt"/>
              </a:rPr>
              <a:t>Education Labor</a:t>
            </a:r>
            <a:endParaRPr lang="en-US" sz="2000">
              <a:ea typeface="+mn-lt"/>
              <a:cs typeface="+mn-lt"/>
            </a:endParaRPr>
          </a:p>
          <a:p>
            <a:pPr marL="285750" indent="-285750">
              <a:buFont typeface="Arial,Sans-Serif"/>
              <a:buChar char="•"/>
            </a:pPr>
            <a:r>
              <a:rPr lang="en-US" sz="2000">
                <a:ea typeface="+mn-lt"/>
                <a:cs typeface="+mn-lt"/>
              </a:rPr>
              <a:t>Rep. Virginia Foxx and Ranking Rep. Bobby Scott (D-VA)</a:t>
            </a:r>
            <a:endParaRPr lang="en-US" sz="2000">
              <a:cs typeface="Calibri"/>
            </a:endParaRPr>
          </a:p>
          <a:p>
            <a:r>
              <a:rPr lang="en-US" sz="2000" b="1"/>
              <a:t>Small Business</a:t>
            </a:r>
            <a:endParaRPr lang="en-US" sz="2000" b="1">
              <a:cs typeface="Calibri"/>
            </a:endParaRPr>
          </a:p>
          <a:p>
            <a:pPr marL="285750" indent="-285750">
              <a:buFont typeface="Arial" panose="020B0604020202020204" pitchFamily="34" charset="0"/>
              <a:buChar char="•"/>
            </a:pPr>
            <a:r>
              <a:rPr lang="en-US" sz="2000"/>
              <a:t>Rep. Blaine </a:t>
            </a:r>
            <a:r>
              <a:rPr lang="en-US" sz="2000" err="1"/>
              <a:t>Lutekeymeyer</a:t>
            </a:r>
            <a:r>
              <a:rPr lang="en-US" sz="2000"/>
              <a:t>  (R-MO) new Chairman and Ranking Member Nydia Velazquez (D-NY)</a:t>
            </a:r>
            <a:endParaRPr lang="en-US" sz="2000">
              <a:cs typeface="Calibri"/>
            </a:endParaRPr>
          </a:p>
          <a:p>
            <a:endParaRPr lang="en-US" sz="2000">
              <a:cs typeface="Calibri"/>
            </a:endParaRPr>
          </a:p>
        </p:txBody>
      </p:sp>
      <p:pic>
        <p:nvPicPr>
          <p:cNvPr id="5" name="Picture 4" descr="Logo&#10;&#10;Description automatically generated">
            <a:extLst>
              <a:ext uri="{FF2B5EF4-FFF2-40B4-BE49-F238E27FC236}">
                <a16:creationId xmlns:a16="http://schemas.microsoft.com/office/drawing/2014/main" id="{66FBCA58-E512-25F4-7117-29F92932975C}"/>
              </a:ext>
            </a:extLst>
          </p:cNvPr>
          <p:cNvPicPr>
            <a:picLocks noChangeAspect="1"/>
          </p:cNvPicPr>
          <p:nvPr/>
        </p:nvPicPr>
        <p:blipFill>
          <a:blip r:embed="rId4"/>
          <a:stretch>
            <a:fillRect/>
          </a:stretch>
        </p:blipFill>
        <p:spPr>
          <a:xfrm>
            <a:off x="5654097" y="5798617"/>
            <a:ext cx="922067" cy="894650"/>
          </a:xfrm>
          <a:prstGeom prst="rect">
            <a:avLst/>
          </a:prstGeom>
        </p:spPr>
      </p:pic>
      <p:pic>
        <p:nvPicPr>
          <p:cNvPr id="6" name="Picture 5" descr="afta_logo_color_horz.jpg">
            <a:extLst>
              <a:ext uri="{FF2B5EF4-FFF2-40B4-BE49-F238E27FC236}">
                <a16:creationId xmlns:a16="http://schemas.microsoft.com/office/drawing/2014/main" id="{2103DC25-24CB-66E5-FE63-E3A9D0445D5F}"/>
              </a:ext>
            </a:extLst>
          </p:cNvPr>
          <p:cNvPicPr>
            <a:picLocks noChangeAspect="1"/>
          </p:cNvPicPr>
          <p:nvPr/>
        </p:nvPicPr>
        <p:blipFill>
          <a:blip r:embed="rId5" cstate="print"/>
          <a:stretch>
            <a:fillRect/>
          </a:stretch>
        </p:blipFill>
        <p:spPr>
          <a:xfrm>
            <a:off x="235937" y="5834510"/>
            <a:ext cx="2466680" cy="788225"/>
          </a:xfrm>
          <a:prstGeom prst="rect">
            <a:avLst/>
          </a:prstGeom>
        </p:spPr>
      </p:pic>
      <p:sp>
        <p:nvSpPr>
          <p:cNvPr id="7" name="TextBox 6">
            <a:extLst>
              <a:ext uri="{FF2B5EF4-FFF2-40B4-BE49-F238E27FC236}">
                <a16:creationId xmlns:a16="http://schemas.microsoft.com/office/drawing/2014/main" id="{9818169B-03B3-7E7B-C903-ACBECB3A94F4}"/>
              </a:ext>
            </a:extLst>
          </p:cNvPr>
          <p:cNvSpPr txBox="1"/>
          <p:nvPr/>
        </p:nvSpPr>
        <p:spPr>
          <a:xfrm>
            <a:off x="7152523" y="5891766"/>
            <a:ext cx="1811415" cy="730969"/>
          </a:xfrm>
          <a:prstGeom prst="rect">
            <a:avLst/>
          </a:prstGeom>
          <a:noFill/>
        </p:spPr>
        <p:txBody>
          <a:bodyPr wrap="square" lIns="91440" tIns="45720" rIns="91440" bIns="45720" rtlCol="0" anchor="t">
            <a:spAutoFit/>
          </a:bodyPr>
          <a:lstStyle/>
          <a:p>
            <a:r>
              <a:rPr lang="en-US" sz="1100" kern="900" err="1">
                <a:solidFill>
                  <a:srgbClr val="4F81BD"/>
                </a:solidFill>
                <a:latin typeface="Arial"/>
                <a:cs typeface="Arial"/>
              </a:rPr>
              <a:t>A</a:t>
            </a:r>
            <a:r>
              <a:rPr lang="en-US" sz="1050" kern="900" err="1">
                <a:solidFill>
                  <a:srgbClr val="4F81BD"/>
                </a:solidFill>
                <a:latin typeface="Arial"/>
                <a:cs typeface="Arial"/>
              </a:rPr>
              <a:t>mericans</a:t>
            </a:r>
            <a:r>
              <a:rPr lang="en-US" sz="1100" kern="900" err="1">
                <a:solidFill>
                  <a:srgbClr val="4F81BD"/>
                </a:solidFill>
                <a:latin typeface="Arial"/>
                <a:cs typeface="Arial"/>
              </a:rPr>
              <a:t>F</a:t>
            </a:r>
            <a:r>
              <a:rPr lang="en-US" sz="1050" kern="900" err="1">
                <a:solidFill>
                  <a:srgbClr val="4F81BD"/>
                </a:solidFill>
                <a:latin typeface="Arial"/>
                <a:cs typeface="Arial"/>
              </a:rPr>
              <a:t>or</a:t>
            </a:r>
            <a:r>
              <a:rPr lang="en-US" sz="1100" kern="900" err="1">
                <a:solidFill>
                  <a:srgbClr val="4F81BD"/>
                </a:solidFill>
                <a:latin typeface="Arial"/>
                <a:cs typeface="Arial"/>
              </a:rPr>
              <a:t>T</a:t>
            </a:r>
            <a:r>
              <a:rPr lang="en-US" sz="1050" kern="900" err="1">
                <a:solidFill>
                  <a:srgbClr val="4F81BD"/>
                </a:solidFill>
                <a:latin typeface="Arial"/>
                <a:cs typeface="Arial"/>
              </a:rPr>
              <a:t>he</a:t>
            </a:r>
            <a:r>
              <a:rPr lang="en-US" sz="1100" kern="900" err="1">
                <a:solidFill>
                  <a:srgbClr val="4F81BD"/>
                </a:solidFill>
                <a:latin typeface="Arial"/>
                <a:cs typeface="Arial"/>
              </a:rPr>
              <a:t>A</a:t>
            </a:r>
            <a:r>
              <a:rPr lang="en-US" sz="1050" kern="900" err="1">
                <a:solidFill>
                  <a:srgbClr val="4F81BD"/>
                </a:solidFill>
                <a:latin typeface="Arial"/>
                <a:cs typeface="Arial"/>
              </a:rPr>
              <a:t>rts.org</a:t>
            </a:r>
            <a:endParaRPr lang="en-US" sz="1050" kern="900">
              <a:solidFill>
                <a:srgbClr val="4F81BD"/>
              </a:solidFill>
              <a:latin typeface="Arial"/>
              <a:cs typeface="Arial"/>
            </a:endParaRPr>
          </a:p>
          <a:p>
            <a:r>
              <a:rPr lang="en-US" sz="1000" spc="70" err="1">
                <a:solidFill>
                  <a:srgbClr val="4F81BD"/>
                </a:solidFill>
                <a:latin typeface="Arial"/>
                <a:cs typeface="Arial"/>
              </a:rPr>
              <a:t>ArtsActionFund.org</a:t>
            </a:r>
            <a:endParaRPr lang="en-US" sz="1000" spc="70">
              <a:solidFill>
                <a:srgbClr val="4F81BD"/>
              </a:solidFill>
              <a:latin typeface="Arial"/>
              <a:cs typeface="Arial"/>
            </a:endParaRPr>
          </a:p>
          <a:p>
            <a:r>
              <a:rPr lang="en-US" sz="1000" b="1" cap="all" spc="70">
                <a:solidFill>
                  <a:srgbClr val="4F81BD"/>
                </a:solidFill>
                <a:latin typeface="Arial"/>
                <a:cs typeface="Arial"/>
              </a:rPr>
              <a:t>@</a:t>
            </a:r>
            <a:r>
              <a:rPr lang="en-US" sz="1050" b="1" spc="70">
                <a:solidFill>
                  <a:srgbClr val="4F81BD"/>
                </a:solidFill>
                <a:latin typeface="Arial"/>
                <a:cs typeface="Arial"/>
              </a:rPr>
              <a:t>Americans4A</a:t>
            </a:r>
            <a:r>
              <a:rPr lang="en-US" sz="1000" b="1" spc="70">
                <a:solidFill>
                  <a:srgbClr val="4F81BD"/>
                </a:solidFill>
                <a:latin typeface="Arial"/>
                <a:cs typeface="Arial"/>
              </a:rPr>
              <a:t>rts</a:t>
            </a:r>
            <a:endParaRPr lang="en-US">
              <a:solidFill>
                <a:srgbClr val="4F81BD"/>
              </a:solidFill>
              <a:latin typeface="Arial"/>
              <a:cs typeface="Arial"/>
            </a:endParaRPr>
          </a:p>
          <a:p>
            <a:r>
              <a:rPr lang="en-US" sz="1000" b="1" cap="all" spc="70">
                <a:solidFill>
                  <a:srgbClr val="4F81BD"/>
                </a:solidFill>
                <a:latin typeface="Arial"/>
                <a:cs typeface="Arial"/>
              </a:rPr>
              <a:t>@</a:t>
            </a:r>
            <a:r>
              <a:rPr lang="en-US" sz="1000" b="1" spc="70" err="1">
                <a:solidFill>
                  <a:srgbClr val="4F81BD"/>
                </a:solidFill>
                <a:latin typeface="Arial"/>
                <a:cs typeface="Arial"/>
              </a:rPr>
              <a:t>ArtsActionFund</a:t>
            </a:r>
            <a:endParaRPr lang="en-US" sz="1000" b="1" cap="all" spc="70">
              <a:solidFill>
                <a:srgbClr val="4F81BD"/>
              </a:solidFill>
              <a:latin typeface="Arial"/>
              <a:cs typeface="Arial"/>
            </a:endParaRPr>
          </a:p>
        </p:txBody>
      </p:sp>
      <p:pic>
        <p:nvPicPr>
          <p:cNvPr id="8" name="Picture 9" descr="C:\Users\vmurraybaatin\Pictures\Transparent Export Wizard-1.gif">
            <a:extLst>
              <a:ext uri="{FF2B5EF4-FFF2-40B4-BE49-F238E27FC236}">
                <a16:creationId xmlns:a16="http://schemas.microsoft.com/office/drawing/2014/main" id="{7F0365DB-38BF-AF87-A85B-7FBD0CC91776}"/>
              </a:ext>
            </a:extLst>
          </p:cNvPr>
          <p:cNvPicPr>
            <a:picLocks noChangeAspect="1" noChangeArrowheads="1"/>
          </p:cNvPicPr>
          <p:nvPr/>
        </p:nvPicPr>
        <p:blipFill>
          <a:blip r:embed="rId6" cstate="print"/>
          <a:srcRect/>
          <a:stretch>
            <a:fillRect/>
          </a:stretch>
        </p:blipFill>
        <p:spPr bwMode="auto">
          <a:xfrm>
            <a:off x="3231715" y="5708617"/>
            <a:ext cx="2019851" cy="1064328"/>
          </a:xfrm>
          <a:prstGeom prst="rect">
            <a:avLst/>
          </a:prstGeom>
          <a:noFill/>
        </p:spPr>
      </p:pic>
    </p:spTree>
    <p:extLst>
      <p:ext uri="{BB962C8B-B14F-4D97-AF65-F5344CB8AC3E}">
        <p14:creationId xmlns:p14="http://schemas.microsoft.com/office/powerpoint/2010/main" val="31880414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2200E0E2CF9840AD2C669E6642B8EE" ma:contentTypeVersion="16" ma:contentTypeDescription="Create a new document." ma:contentTypeScope="" ma:versionID="f34f2958843bd25e81f20bba6ff31d27">
  <xsd:schema xmlns:xsd="http://www.w3.org/2001/XMLSchema" xmlns:xs="http://www.w3.org/2001/XMLSchema" xmlns:p="http://schemas.microsoft.com/office/2006/metadata/properties" xmlns:ns2="2374b407-b5e6-4687-a36b-dc339d3eb9fb" xmlns:ns3="f4c483e5-9e97-4120-a8e8-7bcf76e734c3" targetNamespace="http://schemas.microsoft.com/office/2006/metadata/properties" ma:root="true" ma:fieldsID="8c6ea7a961d35cf9ba372cf571f47dbd" ns2:_="" ns3:_="">
    <xsd:import namespace="2374b407-b5e6-4687-a36b-dc339d3eb9fb"/>
    <xsd:import namespace="f4c483e5-9e97-4120-a8e8-7bcf76e734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74b407-b5e6-4687-a36b-dc339d3eb9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21d3720-eaf2-4ecb-8bc4-7b27015d93b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4c483e5-9e97-4120-a8e8-7bcf76e734c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9c7ec6c-a0f5-4cae-86aa-7e2f37aa9a04}" ma:internalName="TaxCatchAll" ma:showField="CatchAllData" ma:web="f4c483e5-9e97-4120-a8e8-7bcf76e734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4c483e5-9e97-4120-a8e8-7bcf76e734c3">
      <UserInfo>
        <DisplayName>Nina Ozlu Tunceli</DisplayName>
        <AccountId>33</AccountId>
        <AccountType/>
      </UserInfo>
      <UserInfo>
        <DisplayName>Joshua Reynolds</DisplayName>
        <AccountId>402</AccountId>
        <AccountType/>
      </UserInfo>
    </SharedWithUsers>
    <TaxCatchAll xmlns="f4c483e5-9e97-4120-a8e8-7bcf76e734c3" xsi:nil="true"/>
    <lcf76f155ced4ddcb4097134ff3c332f xmlns="2374b407-b5e6-4687-a36b-dc339d3eb9f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645408-5A58-4A5F-8671-A49E037B198F}">
  <ds:schemaRefs>
    <ds:schemaRef ds:uri="2374b407-b5e6-4687-a36b-dc339d3eb9fb"/>
    <ds:schemaRef ds:uri="f4c483e5-9e97-4120-a8e8-7bcf76e734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6721A62-179D-4470-AF1D-A52B96924EF9}">
  <ds:schemaRefs>
    <ds:schemaRef ds:uri="2374b407-b5e6-4687-a36b-dc339d3eb9fb"/>
    <ds:schemaRef ds:uri="f4c483e5-9e97-4120-a8e8-7bcf76e734c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82F45BD-CE02-4CD7-BC7A-407BB1AB59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40</Slides>
  <Notes>40</Notes>
  <HiddenSlides>0</HiddenSlide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PowerPoint Presentation</vt:lpstr>
      <vt:lpstr>Post-Election Impact on the Arts Webinar Agenda &amp; Speakers</vt:lpstr>
      <vt:lpstr>Topline Federal Election Takeaways</vt:lpstr>
      <vt:lpstr>PowerPoint Presentation</vt:lpstr>
      <vt:lpstr>PowerPoint Presentation</vt:lpstr>
      <vt:lpstr>House: Quick Numbers</vt:lpstr>
      <vt:lpstr>Congressional Arts &amp; STEAM Caucuses</vt:lpstr>
      <vt:lpstr>Committee Leadership Changes</vt:lpstr>
      <vt:lpstr>Senate Outlook</vt:lpstr>
      <vt:lpstr>Senate Cultural Caucus</vt:lpstr>
      <vt:lpstr>Senate Cultural Caucus</vt:lpstr>
      <vt:lpstr>Committee Leadership Changes</vt:lpstr>
      <vt:lpstr>PowerPoint Presentation</vt:lpstr>
      <vt:lpstr>Act Now On NEA-NEH Funding!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Interesting State Election Facts</vt:lpstr>
      <vt:lpstr>Interesting State Election Facts</vt:lpstr>
      <vt:lpstr>Take-A-Ways</vt:lpstr>
      <vt:lpstr>Florida BipARTisian Arts Support</vt:lpstr>
      <vt:lpstr>Take-A-Ways</vt:lpstr>
      <vt:lpstr>State Trends Affecting the Arts</vt:lpstr>
      <vt:lpstr>State Leaders Priorities</vt:lpstr>
      <vt:lpstr>State Leaders Third Rail Issues</vt:lpstr>
      <vt:lpstr>State Ballot Initiatives</vt:lpstr>
      <vt:lpstr>PowerPoint Presentation</vt:lpstr>
      <vt:lpstr>Popular State Ballot Initiative Topics</vt:lpstr>
      <vt:lpstr>Local Ballot or Bond Initiatives</vt:lpstr>
      <vt:lpstr>California Prop 28</vt:lpstr>
      <vt:lpstr>Advocacy in 2023: Who to Engage</vt:lpstr>
      <vt:lpstr>Advocacy in 2023: When to Engage</vt:lpstr>
      <vt:lpstr>Advocacy in 2023: How to Engage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 Poulin</dc:creator>
  <cp:revision>4</cp:revision>
  <cp:lastPrinted>2020-11-23T19:15:21Z</cp:lastPrinted>
  <dcterms:created xsi:type="dcterms:W3CDTF">2014-05-13T12:09:14Z</dcterms:created>
  <dcterms:modified xsi:type="dcterms:W3CDTF">2022-11-21T19:05:36Z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0x010100FD2200E0E2CF9840AD2C669E6642B8EE</vt:lpwstr>
  </property>
  <property fmtid="{D5CDD505-2E9C-101B-9397-08002B2CF9AE}" pid="3" name="MediaServiceImageTags">
    <vt:lpwstr/>
  </property>
</Properties>
</file>